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548" r:id="rId3"/>
    <p:sldId id="549" r:id="rId4"/>
    <p:sldId id="550" r:id="rId5"/>
    <p:sldId id="672" r:id="rId6"/>
    <p:sldId id="673" r:id="rId7"/>
    <p:sldId id="674" r:id="rId8"/>
    <p:sldId id="675" r:id="rId9"/>
    <p:sldId id="676" r:id="rId10"/>
    <p:sldId id="677" r:id="rId11"/>
    <p:sldId id="678" r:id="rId12"/>
    <p:sldId id="679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7" r:id="rId21"/>
    <p:sldId id="688" r:id="rId22"/>
    <p:sldId id="689" r:id="rId23"/>
    <p:sldId id="690" r:id="rId24"/>
    <p:sldId id="691" r:id="rId25"/>
    <p:sldId id="692" r:id="rId26"/>
    <p:sldId id="693" r:id="rId27"/>
    <p:sldId id="694" r:id="rId28"/>
    <p:sldId id="695" r:id="rId29"/>
    <p:sldId id="696" r:id="rId30"/>
    <p:sldId id="697" r:id="rId31"/>
    <p:sldId id="698" r:id="rId32"/>
    <p:sldId id="699" r:id="rId33"/>
    <p:sldId id="700" r:id="rId34"/>
    <p:sldId id="701" r:id="rId35"/>
    <p:sldId id="702" r:id="rId36"/>
    <p:sldId id="703" r:id="rId37"/>
    <p:sldId id="704" r:id="rId38"/>
    <p:sldId id="705" r:id="rId39"/>
    <p:sldId id="706" r:id="rId40"/>
    <p:sldId id="707" r:id="rId41"/>
    <p:sldId id="708" r:id="rId42"/>
    <p:sldId id="709" r:id="rId43"/>
    <p:sldId id="710" r:id="rId44"/>
    <p:sldId id="711" r:id="rId45"/>
    <p:sldId id="712" r:id="rId46"/>
    <p:sldId id="713" r:id="rId47"/>
    <p:sldId id="714" r:id="rId48"/>
    <p:sldId id="715" r:id="rId49"/>
    <p:sldId id="716" r:id="rId50"/>
    <p:sldId id="717" r:id="rId51"/>
    <p:sldId id="718" r:id="rId52"/>
    <p:sldId id="719" r:id="rId53"/>
    <p:sldId id="720" r:id="rId54"/>
    <p:sldId id="721" r:id="rId55"/>
    <p:sldId id="722" r:id="rId56"/>
    <p:sldId id="723" r:id="rId57"/>
    <p:sldId id="724" r:id="rId58"/>
    <p:sldId id="725" r:id="rId59"/>
    <p:sldId id="726" r:id="rId60"/>
    <p:sldId id="727" r:id="rId61"/>
    <p:sldId id="728" r:id="rId62"/>
    <p:sldId id="729" r:id="rId63"/>
    <p:sldId id="730" r:id="rId64"/>
    <p:sldId id="731" r:id="rId65"/>
    <p:sldId id="732" r:id="rId66"/>
    <p:sldId id="733" r:id="rId67"/>
    <p:sldId id="734" r:id="rId68"/>
    <p:sldId id="735" r:id="rId69"/>
    <p:sldId id="736" r:id="rId70"/>
    <p:sldId id="737" r:id="rId71"/>
    <p:sldId id="738" r:id="rId72"/>
    <p:sldId id="739" r:id="rId73"/>
    <p:sldId id="740" r:id="rId74"/>
    <p:sldId id="741" r:id="rId75"/>
    <p:sldId id="742" r:id="rId76"/>
    <p:sldId id="743" r:id="rId77"/>
    <p:sldId id="602" r:id="rId78"/>
  </p:sldIdLst>
  <p:sldSz cx="9144000" cy="6858000" type="screen4x3"/>
  <p:notesSz cx="6858000" cy="9144000"/>
  <p:custDataLst>
    <p:tags r:id="rId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1692" y="-84"/>
      </p:cViewPr>
      <p:guideLst>
        <p:guide orient="horz" pos="217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3" Type="http://schemas.openxmlformats.org/officeDocument/2006/relationships/tags" Target="tags/tag107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notesMaster" Target="notesMasters/notesMaster1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2" Type="http://schemas.openxmlformats.org/officeDocument/2006/relationships/image" Target="../media/image15.wmf"/><Relationship Id="rId11" Type="http://schemas.openxmlformats.org/officeDocument/2006/relationships/image" Target="../media/image14.wmf"/><Relationship Id="rId10" Type="http://schemas.openxmlformats.org/officeDocument/2006/relationships/image" Target="../media/image13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84.wmf"/><Relationship Id="rId8" Type="http://schemas.openxmlformats.org/officeDocument/2006/relationships/image" Target="../media/image83.wmf"/><Relationship Id="rId7" Type="http://schemas.openxmlformats.org/officeDocument/2006/relationships/image" Target="../media/image82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3.wmf"/><Relationship Id="rId4" Type="http://schemas.openxmlformats.org/officeDocument/2006/relationships/image" Target="../media/image112.wmf"/><Relationship Id="rId3" Type="http://schemas.openxmlformats.org/officeDocument/2006/relationships/image" Target="../media/image111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7" Type="http://schemas.openxmlformats.org/officeDocument/2006/relationships/image" Target="../media/image23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1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B7CD9-437C-42E9-AA7C-FB34E81D8F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D7B0E-E2A2-4918-B20C-8FEA3755F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 txBox="1"/>
          <p:nvPr userDrawn="1"/>
        </p:nvSpPr>
        <p:spPr>
          <a:xfrm>
            <a:off x="251520" y="77876"/>
            <a:ext cx="843528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29908"/>
            <a:ext cx="9144000" cy="1511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wmf"/><Relationship Id="rId8" Type="http://schemas.openxmlformats.org/officeDocument/2006/relationships/oleObject" Target="../embeddings/oleObject3.bin"/><Relationship Id="rId7" Type="http://schemas.openxmlformats.org/officeDocument/2006/relationships/tags" Target="../tags/tag3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tags" Target="../tags/tag31.xml"/><Relationship Id="rId38" Type="http://schemas.openxmlformats.org/officeDocument/2006/relationships/vmlDrawing" Target="../drawings/vmlDrawing1.vml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15.wmf"/><Relationship Id="rId35" Type="http://schemas.openxmlformats.org/officeDocument/2006/relationships/oleObject" Target="../embeddings/oleObject12.bin"/><Relationship Id="rId34" Type="http://schemas.openxmlformats.org/officeDocument/2006/relationships/tags" Target="../tags/tag41.xml"/><Relationship Id="rId33" Type="http://schemas.openxmlformats.org/officeDocument/2006/relationships/image" Target="../media/image14.wmf"/><Relationship Id="rId32" Type="http://schemas.openxmlformats.org/officeDocument/2006/relationships/oleObject" Target="../embeddings/oleObject11.bin"/><Relationship Id="rId31" Type="http://schemas.openxmlformats.org/officeDocument/2006/relationships/tags" Target="../tags/tag40.xml"/><Relationship Id="rId30" Type="http://schemas.openxmlformats.org/officeDocument/2006/relationships/image" Target="../media/image13.wmf"/><Relationship Id="rId3" Type="http://schemas.openxmlformats.org/officeDocument/2006/relationships/image" Target="../media/image4.wmf"/><Relationship Id="rId29" Type="http://schemas.openxmlformats.org/officeDocument/2006/relationships/oleObject" Target="../embeddings/oleObject10.bin"/><Relationship Id="rId28" Type="http://schemas.openxmlformats.org/officeDocument/2006/relationships/tags" Target="../tags/tag39.xml"/><Relationship Id="rId27" Type="http://schemas.openxmlformats.org/officeDocument/2006/relationships/image" Target="../media/image12.wmf"/><Relationship Id="rId26" Type="http://schemas.openxmlformats.org/officeDocument/2006/relationships/oleObject" Target="../embeddings/oleObject9.bin"/><Relationship Id="rId25" Type="http://schemas.openxmlformats.org/officeDocument/2006/relationships/tags" Target="../tags/tag38.xml"/><Relationship Id="rId24" Type="http://schemas.openxmlformats.org/officeDocument/2006/relationships/image" Target="../media/image11.wmf"/><Relationship Id="rId23" Type="http://schemas.openxmlformats.org/officeDocument/2006/relationships/oleObject" Target="../embeddings/oleObject8.bin"/><Relationship Id="rId22" Type="http://schemas.openxmlformats.org/officeDocument/2006/relationships/tags" Target="../tags/tag37.xml"/><Relationship Id="rId21" Type="http://schemas.openxmlformats.org/officeDocument/2006/relationships/image" Target="../media/image10.wmf"/><Relationship Id="rId20" Type="http://schemas.openxmlformats.org/officeDocument/2006/relationships/oleObject" Target="../embeddings/oleObject7.bin"/><Relationship Id="rId2" Type="http://schemas.openxmlformats.org/officeDocument/2006/relationships/oleObject" Target="../embeddings/oleObject1.bin"/><Relationship Id="rId19" Type="http://schemas.openxmlformats.org/officeDocument/2006/relationships/tags" Target="../tags/tag36.xml"/><Relationship Id="rId18" Type="http://schemas.openxmlformats.org/officeDocument/2006/relationships/image" Target="../media/image9.wmf"/><Relationship Id="rId17" Type="http://schemas.openxmlformats.org/officeDocument/2006/relationships/oleObject" Target="../embeddings/oleObject6.bin"/><Relationship Id="rId16" Type="http://schemas.openxmlformats.org/officeDocument/2006/relationships/tags" Target="../tags/tag35.xml"/><Relationship Id="rId15" Type="http://schemas.openxmlformats.org/officeDocument/2006/relationships/image" Target="../media/image8.wmf"/><Relationship Id="rId14" Type="http://schemas.openxmlformats.org/officeDocument/2006/relationships/oleObject" Target="../embeddings/oleObject5.bin"/><Relationship Id="rId13" Type="http://schemas.openxmlformats.org/officeDocument/2006/relationships/tags" Target="../tags/tag34.xml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10" Type="http://schemas.openxmlformats.org/officeDocument/2006/relationships/tags" Target="../tags/tag33.xml"/><Relationship Id="rId1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4.bin"/><Relationship Id="rId4" Type="http://schemas.openxmlformats.org/officeDocument/2006/relationships/tags" Target="../tags/tag43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13.bin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.png"/><Relationship Id="rId10" Type="http://schemas.openxmlformats.org/officeDocument/2006/relationships/tags" Target="../tags/tag47.xml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17.bin"/><Relationship Id="rId7" Type="http://schemas.openxmlformats.org/officeDocument/2006/relationships/tags" Target="../tags/tag50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6.bin"/><Relationship Id="rId4" Type="http://schemas.openxmlformats.org/officeDocument/2006/relationships/tags" Target="../tags/tag49.xml"/><Relationship Id="rId32" Type="http://schemas.openxmlformats.org/officeDocument/2006/relationships/vmlDrawing" Target="../drawings/vmlDrawing3.vml"/><Relationship Id="rId31" Type="http://schemas.openxmlformats.org/officeDocument/2006/relationships/slideLayout" Target="../slideLayouts/slideLayout1.xml"/><Relationship Id="rId30" Type="http://schemas.openxmlformats.org/officeDocument/2006/relationships/oleObject" Target="../embeddings/oleObject25.bin"/><Relationship Id="rId3" Type="http://schemas.openxmlformats.org/officeDocument/2006/relationships/image" Target="../media/image4.wmf"/><Relationship Id="rId29" Type="http://schemas.openxmlformats.org/officeDocument/2006/relationships/tags" Target="../tags/tag58.xml"/><Relationship Id="rId28" Type="http://schemas.openxmlformats.org/officeDocument/2006/relationships/oleObject" Target="../embeddings/oleObject24.bin"/><Relationship Id="rId27" Type="http://schemas.openxmlformats.org/officeDocument/2006/relationships/tags" Target="../tags/tag57.xml"/><Relationship Id="rId26" Type="http://schemas.openxmlformats.org/officeDocument/2006/relationships/image" Target="../media/image24.wmf"/><Relationship Id="rId25" Type="http://schemas.openxmlformats.org/officeDocument/2006/relationships/oleObject" Target="../embeddings/oleObject23.bin"/><Relationship Id="rId24" Type="http://schemas.openxmlformats.org/officeDocument/2006/relationships/tags" Target="../tags/tag56.xml"/><Relationship Id="rId23" Type="http://schemas.openxmlformats.org/officeDocument/2006/relationships/image" Target="../media/image23.wmf"/><Relationship Id="rId22" Type="http://schemas.openxmlformats.org/officeDocument/2006/relationships/oleObject" Target="../embeddings/oleObject22.bin"/><Relationship Id="rId21" Type="http://schemas.openxmlformats.org/officeDocument/2006/relationships/tags" Target="../tags/tag55.xml"/><Relationship Id="rId20" Type="http://schemas.openxmlformats.org/officeDocument/2006/relationships/image" Target="../media/image22.wmf"/><Relationship Id="rId2" Type="http://schemas.openxmlformats.org/officeDocument/2006/relationships/oleObject" Target="../embeddings/oleObject15.bin"/><Relationship Id="rId19" Type="http://schemas.openxmlformats.org/officeDocument/2006/relationships/oleObject" Target="../embeddings/oleObject21.bin"/><Relationship Id="rId18" Type="http://schemas.openxmlformats.org/officeDocument/2006/relationships/tags" Target="../tags/tag54.xml"/><Relationship Id="rId17" Type="http://schemas.openxmlformats.org/officeDocument/2006/relationships/image" Target="../media/image21.wmf"/><Relationship Id="rId16" Type="http://schemas.openxmlformats.org/officeDocument/2006/relationships/oleObject" Target="../embeddings/oleObject20.bin"/><Relationship Id="rId15" Type="http://schemas.openxmlformats.org/officeDocument/2006/relationships/tags" Target="../tags/tag53.xml"/><Relationship Id="rId14" Type="http://schemas.openxmlformats.org/officeDocument/2006/relationships/image" Target="../media/image20.wmf"/><Relationship Id="rId13" Type="http://schemas.openxmlformats.org/officeDocument/2006/relationships/oleObject" Target="../embeddings/oleObject19.bin"/><Relationship Id="rId12" Type="http://schemas.openxmlformats.org/officeDocument/2006/relationships/tags" Target="../tags/tag52.xml"/><Relationship Id="rId11" Type="http://schemas.openxmlformats.org/officeDocument/2006/relationships/oleObject" Target="../embeddings/oleObject18.bin"/><Relationship Id="rId10" Type="http://schemas.openxmlformats.org/officeDocument/2006/relationships/tags" Target="../tags/tag51.xml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7.bin"/><Relationship Id="rId4" Type="http://schemas.openxmlformats.org/officeDocument/2006/relationships/tags" Target="../tags/tag60.xml"/><Relationship Id="rId3" Type="http://schemas.openxmlformats.org/officeDocument/2006/relationships/image" Target="../media/image25.wmf"/><Relationship Id="rId2" Type="http://schemas.openxmlformats.org/officeDocument/2006/relationships/oleObject" Target="../embeddings/oleObject26.bin"/><Relationship Id="rId10" Type="http://schemas.openxmlformats.org/officeDocument/2006/relationships/vmlDrawing" Target="../drawings/vmlDrawing4.vml"/><Relationship Id="rId1" Type="http://schemas.openxmlformats.org/officeDocument/2006/relationships/tags" Target="../tags/tag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oleObject" Target="../embeddings/oleObject30.bin"/><Relationship Id="rId7" Type="http://schemas.openxmlformats.org/officeDocument/2006/relationships/tags" Target="../tags/tag65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9.bin"/><Relationship Id="rId4" Type="http://schemas.openxmlformats.org/officeDocument/2006/relationships/tags" Target="../tags/tag64.xml"/><Relationship Id="rId3" Type="http://schemas.openxmlformats.org/officeDocument/2006/relationships/image" Target="../media/image27.wmf"/><Relationship Id="rId2" Type="http://schemas.openxmlformats.org/officeDocument/2006/relationships/oleObject" Target="../embeddings/oleObject28.bin"/><Relationship Id="rId17" Type="http://schemas.openxmlformats.org/officeDocument/2006/relationships/vmlDrawing" Target="../drawings/vmlDrawing5.v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31.wmf"/><Relationship Id="rId14" Type="http://schemas.openxmlformats.org/officeDocument/2006/relationships/oleObject" Target="../embeddings/oleObject32.bin"/><Relationship Id="rId13" Type="http://schemas.openxmlformats.org/officeDocument/2006/relationships/tags" Target="../tags/tag67.xml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31.bin"/><Relationship Id="rId10" Type="http://schemas.openxmlformats.org/officeDocument/2006/relationships/tags" Target="../tags/tag66.xml"/><Relationship Id="rId1" Type="http://schemas.openxmlformats.org/officeDocument/2006/relationships/tags" Target="../tags/tag6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wmf"/><Relationship Id="rId2" Type="http://schemas.openxmlformats.org/officeDocument/2006/relationships/oleObject" Target="../embeddings/oleObject33.bin"/><Relationship Id="rId1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oleObject" Target="../embeddings/oleObject36.bin"/><Relationship Id="rId7" Type="http://schemas.openxmlformats.org/officeDocument/2006/relationships/tags" Target="../tags/tag71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5.bin"/><Relationship Id="rId4" Type="http://schemas.openxmlformats.org/officeDocument/2006/relationships/tags" Target="../tags/tag70.xml"/><Relationship Id="rId3" Type="http://schemas.openxmlformats.org/officeDocument/2006/relationships/image" Target="../media/image33.wmf"/><Relationship Id="rId2" Type="http://schemas.openxmlformats.org/officeDocument/2006/relationships/oleObject" Target="../embeddings/oleObject34.bin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wmf"/><Relationship Id="rId11" Type="http://schemas.openxmlformats.org/officeDocument/2006/relationships/oleObject" Target="../embeddings/oleObject37.bin"/><Relationship Id="rId10" Type="http://schemas.openxmlformats.org/officeDocument/2006/relationships/tags" Target="../tags/tag72.xml"/><Relationship Id="rId1" Type="http://schemas.openxmlformats.org/officeDocument/2006/relationships/tags" Target="../tags/tag6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9.bin"/><Relationship Id="rId4" Type="http://schemas.openxmlformats.org/officeDocument/2006/relationships/tags" Target="../tags/tag74.xml"/><Relationship Id="rId3" Type="http://schemas.openxmlformats.org/officeDocument/2006/relationships/image" Target="../media/image37.wmf"/><Relationship Id="rId2" Type="http://schemas.openxmlformats.org/officeDocument/2006/relationships/oleObject" Target="../embeddings/oleObject38.bin"/><Relationship Id="rId1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41.bin"/><Relationship Id="rId4" Type="http://schemas.openxmlformats.org/officeDocument/2006/relationships/tags" Target="../tags/tag76.xml"/><Relationship Id="rId3" Type="http://schemas.openxmlformats.org/officeDocument/2006/relationships/image" Target="../media/image72.wmf"/><Relationship Id="rId2" Type="http://schemas.openxmlformats.org/officeDocument/2006/relationships/oleObject" Target="../embeddings/oleObject40.bin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jpeg"/><Relationship Id="rId1" Type="http://schemas.openxmlformats.org/officeDocument/2006/relationships/tags" Target="../tags/tag7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jpeg"/><Relationship Id="rId1" Type="http://schemas.openxmlformats.org/officeDocument/2006/relationships/tags" Target="../tags/tag78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wmf"/><Relationship Id="rId8" Type="http://schemas.openxmlformats.org/officeDocument/2006/relationships/oleObject" Target="../embeddings/oleObject44.bin"/><Relationship Id="rId7" Type="http://schemas.openxmlformats.org/officeDocument/2006/relationships/tags" Target="../tags/tag81.x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43.bin"/><Relationship Id="rId4" Type="http://schemas.openxmlformats.org/officeDocument/2006/relationships/tags" Target="../tags/tag80.xml"/><Relationship Id="rId3" Type="http://schemas.openxmlformats.org/officeDocument/2006/relationships/image" Target="../media/image76.wmf"/><Relationship Id="rId29" Type="http://schemas.openxmlformats.org/officeDocument/2006/relationships/vmlDrawing" Target="../drawings/vmlDrawing10.vml"/><Relationship Id="rId28" Type="http://schemas.openxmlformats.org/officeDocument/2006/relationships/slideLayout" Target="../slideLayouts/slideLayout1.xml"/><Relationship Id="rId27" Type="http://schemas.openxmlformats.org/officeDocument/2006/relationships/image" Target="../media/image84.wmf"/><Relationship Id="rId26" Type="http://schemas.openxmlformats.org/officeDocument/2006/relationships/oleObject" Target="../embeddings/oleObject50.bin"/><Relationship Id="rId25" Type="http://schemas.openxmlformats.org/officeDocument/2006/relationships/tags" Target="../tags/tag87.xml"/><Relationship Id="rId24" Type="http://schemas.openxmlformats.org/officeDocument/2006/relationships/image" Target="../media/image83.wmf"/><Relationship Id="rId23" Type="http://schemas.openxmlformats.org/officeDocument/2006/relationships/oleObject" Target="../embeddings/oleObject49.bin"/><Relationship Id="rId22" Type="http://schemas.openxmlformats.org/officeDocument/2006/relationships/tags" Target="../tags/tag86.xml"/><Relationship Id="rId21" Type="http://schemas.openxmlformats.org/officeDocument/2006/relationships/image" Target="../media/image82.wmf"/><Relationship Id="rId20" Type="http://schemas.openxmlformats.org/officeDocument/2006/relationships/oleObject" Target="../embeddings/oleObject48.bin"/><Relationship Id="rId2" Type="http://schemas.openxmlformats.org/officeDocument/2006/relationships/oleObject" Target="../embeddings/oleObject42.bin"/><Relationship Id="rId19" Type="http://schemas.openxmlformats.org/officeDocument/2006/relationships/tags" Target="../tags/tag85.xml"/><Relationship Id="rId18" Type="http://schemas.openxmlformats.org/officeDocument/2006/relationships/image" Target="../media/image81.wmf"/><Relationship Id="rId17" Type="http://schemas.openxmlformats.org/officeDocument/2006/relationships/oleObject" Target="../embeddings/oleObject47.bin"/><Relationship Id="rId16" Type="http://schemas.openxmlformats.org/officeDocument/2006/relationships/tags" Target="../tags/tag84.xml"/><Relationship Id="rId15" Type="http://schemas.openxmlformats.org/officeDocument/2006/relationships/image" Target="../media/image80.wmf"/><Relationship Id="rId14" Type="http://schemas.openxmlformats.org/officeDocument/2006/relationships/oleObject" Target="../embeddings/oleObject46.bin"/><Relationship Id="rId13" Type="http://schemas.openxmlformats.org/officeDocument/2006/relationships/tags" Target="../tags/tag83.xml"/><Relationship Id="rId12" Type="http://schemas.openxmlformats.org/officeDocument/2006/relationships/image" Target="../media/image79.wmf"/><Relationship Id="rId11" Type="http://schemas.openxmlformats.org/officeDocument/2006/relationships/oleObject" Target="../embeddings/oleObject45.bin"/><Relationship Id="rId10" Type="http://schemas.openxmlformats.org/officeDocument/2006/relationships/tags" Target="../tags/tag82.xml"/><Relationship Id="rId1" Type="http://schemas.openxmlformats.org/officeDocument/2006/relationships/tags" Target="../tags/tag79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7.wmf"/><Relationship Id="rId6" Type="http://schemas.openxmlformats.org/officeDocument/2006/relationships/oleObject" Target="../embeddings/oleObject52.bin"/><Relationship Id="rId5" Type="http://schemas.openxmlformats.org/officeDocument/2006/relationships/tags" Target="../tags/tag89.xml"/><Relationship Id="rId4" Type="http://schemas.openxmlformats.org/officeDocument/2006/relationships/image" Target="../media/image86.wmf"/><Relationship Id="rId3" Type="http://schemas.openxmlformats.org/officeDocument/2006/relationships/oleObject" Target="../embeddings/oleObject51.bin"/><Relationship Id="rId2" Type="http://schemas.openxmlformats.org/officeDocument/2006/relationships/tags" Target="../tags/tag88.xml"/><Relationship Id="rId1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image" Target="../media/image88.jpeg"/><Relationship Id="rId1" Type="http://schemas.openxmlformats.org/officeDocument/2006/relationships/tags" Target="../tags/tag9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9.jpeg"/><Relationship Id="rId1" Type="http://schemas.openxmlformats.org/officeDocument/2006/relationships/tags" Target="../tags/tag9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6.png"/><Relationship Id="rId2" Type="http://schemas.openxmlformats.org/officeDocument/2006/relationships/tags" Target="../tags/tag94.xml"/><Relationship Id="rId1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4.png"/><Relationship Id="rId6" Type="http://schemas.openxmlformats.org/officeDocument/2006/relationships/tags" Target="../tags/tag97.xml"/><Relationship Id="rId5" Type="http://schemas.openxmlformats.org/officeDocument/2006/relationships/image" Target="../media/image103.png"/><Relationship Id="rId4" Type="http://schemas.openxmlformats.org/officeDocument/2006/relationships/tags" Target="../tags/tag96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tags" Target="../tags/tag95.xml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tags" Target="../tags/tag98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wmf"/><Relationship Id="rId8" Type="http://schemas.openxmlformats.org/officeDocument/2006/relationships/oleObject" Target="../embeddings/oleObject55.bin"/><Relationship Id="rId7" Type="http://schemas.openxmlformats.org/officeDocument/2006/relationships/tags" Target="../tags/tag101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54.bin"/><Relationship Id="rId4" Type="http://schemas.openxmlformats.org/officeDocument/2006/relationships/tags" Target="../tags/tag100.xml"/><Relationship Id="rId3" Type="http://schemas.openxmlformats.org/officeDocument/2006/relationships/image" Target="../media/image23.wmf"/><Relationship Id="rId2" Type="http://schemas.openxmlformats.org/officeDocument/2006/relationships/oleObject" Target="../embeddings/oleObject53.bin"/><Relationship Id="rId17" Type="http://schemas.openxmlformats.org/officeDocument/2006/relationships/vmlDrawing" Target="../drawings/vmlDrawing12.v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13.wmf"/><Relationship Id="rId14" Type="http://schemas.openxmlformats.org/officeDocument/2006/relationships/oleObject" Target="../embeddings/oleObject57.bin"/><Relationship Id="rId13" Type="http://schemas.openxmlformats.org/officeDocument/2006/relationships/tags" Target="../tags/tag103.xml"/><Relationship Id="rId12" Type="http://schemas.openxmlformats.org/officeDocument/2006/relationships/image" Target="../media/image112.wmf"/><Relationship Id="rId11" Type="http://schemas.openxmlformats.org/officeDocument/2006/relationships/oleObject" Target="../embeddings/oleObject56.bin"/><Relationship Id="rId10" Type="http://schemas.openxmlformats.org/officeDocument/2006/relationships/tags" Target="../tags/tag102.xml"/><Relationship Id="rId1" Type="http://schemas.openxmlformats.org/officeDocument/2006/relationships/tags" Target="../tags/tag9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4.jpeg"/><Relationship Id="rId1" Type="http://schemas.openxmlformats.org/officeDocument/2006/relationships/tags" Target="../tags/tag10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5.jpeg"/><Relationship Id="rId1" Type="http://schemas.openxmlformats.org/officeDocument/2006/relationships/tags" Target="../tags/tag10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1" Type="http://schemas.openxmlformats.org/officeDocument/2006/relationships/tags" Target="../tags/tag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6030080"/>
            <a:ext cx="9152792" cy="8367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318782" y="2060848"/>
            <a:ext cx="855677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机器学习</a:t>
            </a:r>
            <a:b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spcAft>
                <a:spcPts val="1200"/>
              </a:spcAft>
            </a:pPr>
            <a:endParaRPr lang="zh-CN" altLang="en-US" sz="3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spcAft>
                <a:spcPts val="1200"/>
              </a:spcAft>
            </a:pP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李成龙</a:t>
            </a:r>
            <a:br>
              <a:rPr lang="en-US" altLang="zh-CN" sz="8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安徽大学人工智能学院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本节目录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ClrTx/>
              <a:buSzTx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性能度量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altLang="en-US" sz="2400" dirty="0" smtClean="0">
                <a:sym typeface="+mn-ea"/>
              </a:rPr>
              <a:t>聚类性能度量</a:t>
            </a:r>
            <a:r>
              <a:rPr lang="zh-CN" altLang="en-US" sz="2400" dirty="0" smtClean="0">
                <a:sym typeface="+mn-ea"/>
              </a:rPr>
              <a:t>，</a:t>
            </a:r>
            <a:r>
              <a:rPr altLang="en-US" sz="2400" dirty="0" smtClean="0">
                <a:sym typeface="+mn-ea"/>
              </a:rPr>
              <a:t>亦称为聚类</a:t>
            </a:r>
            <a:r>
              <a:rPr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“有效性指标”</a:t>
            </a:r>
            <a:r>
              <a:rPr altLang="en-US" sz="2400" dirty="0" smtClean="0">
                <a:sym typeface="+mn-ea"/>
              </a:rPr>
              <a:t>（</a:t>
            </a:r>
            <a:r>
              <a:rPr lang="en-US" altLang="zh-CN" sz="2400" dirty="0" smtClean="0">
                <a:sym typeface="+mn-ea"/>
              </a:rPr>
              <a:t>validity index</a:t>
            </a:r>
            <a:r>
              <a:rPr altLang="en-US" sz="2400" dirty="0" smtClean="0">
                <a:sym typeface="+mn-ea"/>
              </a:rPr>
              <a:t>）</a:t>
            </a:r>
            <a:endParaRPr altLang="en-US" sz="2400" dirty="0" smtClean="0">
              <a:sym typeface="+mn-ea"/>
            </a:endParaRPr>
          </a:p>
          <a:p>
            <a:pPr algn="just"/>
            <a:r>
              <a:rPr altLang="en-US" sz="2400" dirty="0" smtClean="0">
                <a:sym typeface="+mn-ea"/>
              </a:rPr>
              <a:t>直观来讲：</a:t>
            </a:r>
            <a:r>
              <a:rPr lang="zh-CN" altLang="en-US" sz="2400" dirty="0" smtClean="0">
                <a:sym typeface="+mn-ea"/>
              </a:rPr>
              <a:t>我们希望“</a:t>
            </a:r>
            <a:r>
              <a:rPr lang="zh-CN" altLang="en-US" sz="2400" dirty="0" smtClean="0">
                <a:solidFill>
                  <a:srgbClr val="0000FF"/>
                </a:solidFill>
                <a:sym typeface="+mn-ea"/>
              </a:rPr>
              <a:t>物以类聚</a:t>
            </a:r>
            <a:r>
              <a:rPr lang="zh-CN" altLang="en-US" sz="2400" dirty="0" smtClean="0">
                <a:sym typeface="+mn-ea"/>
              </a:rPr>
              <a:t>”，即同一簇的样本尽可能彼此相似，不同簇的样本尽可能不同。换言之，</a:t>
            </a:r>
            <a:r>
              <a:rPr altLang="en-US" sz="2400" dirty="0" smtClean="0">
                <a:sym typeface="+mn-ea"/>
              </a:rPr>
              <a:t>聚类结果的</a:t>
            </a:r>
            <a:r>
              <a:rPr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簇内相似度</a:t>
            </a:r>
            <a:r>
              <a:rPr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altLang="en-US" sz="2400" dirty="0" smtClean="0">
                <a:sym typeface="+mn-ea"/>
              </a:rPr>
              <a:t>（</a:t>
            </a:r>
            <a:r>
              <a:rPr lang="en-US" altLang="zh-CN" sz="2400" dirty="0" smtClean="0">
                <a:sym typeface="+mn-ea"/>
              </a:rPr>
              <a:t>intra-cluster similarity</a:t>
            </a:r>
            <a:r>
              <a:rPr altLang="en-US" sz="2400" dirty="0" smtClean="0">
                <a:sym typeface="+mn-ea"/>
              </a:rPr>
              <a:t>）高</a:t>
            </a:r>
            <a:r>
              <a:rPr lang="zh-CN" altLang="en-US" sz="2400" dirty="0">
                <a:sym typeface="+mn-ea"/>
              </a:rPr>
              <a:t>，</a:t>
            </a:r>
            <a:r>
              <a:rPr altLang="en-US" sz="2400" dirty="0" smtClean="0">
                <a:sym typeface="+mn-ea"/>
              </a:rPr>
              <a:t>且</a:t>
            </a:r>
            <a:r>
              <a:rPr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簇间相似度</a:t>
            </a:r>
            <a:r>
              <a:rPr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altLang="en-US" sz="2400" dirty="0" smtClean="0">
                <a:sym typeface="+mn-ea"/>
              </a:rPr>
              <a:t>（</a:t>
            </a:r>
            <a:r>
              <a:rPr lang="en-US" altLang="en-US" sz="2400" dirty="0" smtClean="0">
                <a:sym typeface="+mn-ea"/>
              </a:rPr>
              <a:t>inter-cluster similarity</a:t>
            </a:r>
            <a:r>
              <a:rPr altLang="en-US" sz="2400" dirty="0" smtClean="0">
                <a:sym typeface="+mn-ea"/>
              </a:rPr>
              <a:t>）低，这样的聚类效果较好</a:t>
            </a:r>
            <a:endParaRPr altLang="en-US" sz="2400" dirty="0" smtClean="0">
              <a:sym typeface="+mn-ea"/>
            </a:endParaRPr>
          </a:p>
          <a:p>
            <a:pPr algn="just"/>
            <a:r>
              <a:rPr altLang="en-US" sz="2400" dirty="0" smtClean="0">
                <a:sym typeface="+mn-ea"/>
              </a:rPr>
              <a:t>聚类性能度量</a:t>
            </a:r>
            <a:endParaRPr altLang="en-US" sz="2400" dirty="0" smtClean="0">
              <a:sym typeface="+mn-ea"/>
            </a:endParaRPr>
          </a:p>
          <a:p>
            <a:pPr lvl="1" algn="just"/>
            <a:r>
              <a:rPr altLang="en-US" sz="2100" dirty="0" err="1" smtClean="0">
                <a:solidFill>
                  <a:srgbClr val="0000FF"/>
                </a:solidFill>
                <a:sym typeface="+mn-ea"/>
              </a:rPr>
              <a:t>外部指标</a:t>
            </a:r>
            <a:r>
              <a:rPr lang="en-US" altLang="en-US" sz="2100" dirty="0" smtClean="0">
                <a:sym typeface="+mn-ea"/>
              </a:rPr>
              <a:t> (external index)</a:t>
            </a:r>
            <a:r>
              <a:rPr lang="zh-CN" altLang="en-US" sz="2100" dirty="0" smtClean="0">
                <a:sym typeface="+mn-ea"/>
              </a:rPr>
              <a:t>：将聚类结果与某个“参考模型”</a:t>
            </a:r>
            <a:r>
              <a:rPr lang="en-US" altLang="zh-CN" sz="2100" dirty="0" smtClean="0">
                <a:sym typeface="+mn-ea"/>
              </a:rPr>
              <a:t>(reference model)</a:t>
            </a:r>
            <a:r>
              <a:rPr lang="zh-CN" altLang="en-US" sz="2100" dirty="0" smtClean="0">
                <a:sym typeface="+mn-ea"/>
              </a:rPr>
              <a:t>进行比较</a:t>
            </a:r>
            <a:endParaRPr lang="zh-CN" altLang="en-US" sz="2100" dirty="0" smtClean="0">
              <a:sym typeface="+mn-ea"/>
            </a:endParaRPr>
          </a:p>
          <a:p>
            <a:pPr lvl="1" algn="just"/>
            <a:r>
              <a:rPr altLang="en-US" sz="2100" dirty="0" err="1" smtClean="0">
                <a:solidFill>
                  <a:srgbClr val="0000FF"/>
                </a:solidFill>
                <a:sym typeface="+mn-ea"/>
              </a:rPr>
              <a:t>内部指标</a:t>
            </a:r>
            <a:r>
              <a:rPr lang="en-US" altLang="en-US" sz="2100" dirty="0" smtClean="0">
                <a:sym typeface="+mn-ea"/>
              </a:rPr>
              <a:t> (internal index)</a:t>
            </a:r>
            <a:r>
              <a:rPr lang="zh-CN" altLang="en-US" sz="2100" dirty="0" smtClean="0">
                <a:sym typeface="+mn-ea"/>
              </a:rPr>
              <a:t>：直接考察聚类结果而不用任何参考模型</a:t>
            </a:r>
            <a:endParaRPr lang="en-US" altLang="zh-CN" sz="21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4"/>
            <a:endParaRPr lang="en-US" altLang="zh-CN" sz="1600" dirty="0">
              <a:latin typeface="+mn-ea"/>
            </a:endParaRPr>
          </a:p>
          <a:p>
            <a:pPr lvl="4"/>
            <a:endParaRPr lang="zh-CN" altLang="en-US" sz="16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性能度量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外部指标</a:t>
            </a:r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1" algn="just"/>
            <a:r>
              <a:rPr lang="zh-CN" altLang="en-US" sz="2400" dirty="0" smtClean="0">
                <a:sym typeface="+mn-ea"/>
              </a:rPr>
              <a:t>对数据集                      </a:t>
            </a:r>
            <a:r>
              <a:rPr lang="en-US" altLang="zh-CN" sz="2400" dirty="0" smtClean="0">
                <a:sym typeface="+mn-ea"/>
              </a:rPr>
              <a:t>    </a:t>
            </a:r>
            <a:r>
              <a:rPr lang="zh-CN" altLang="en-US" sz="2400" dirty="0" smtClean="0">
                <a:sym typeface="+mn-ea"/>
              </a:rPr>
              <a:t>，假定通过聚类得到的簇划分为</a:t>
            </a:r>
            <a:r>
              <a:rPr lang="en-US" altLang="zh-CN" sz="2400" dirty="0" smtClean="0">
                <a:sym typeface="+mn-ea"/>
              </a:rPr>
              <a:t>                        </a:t>
            </a:r>
            <a:r>
              <a:rPr lang="zh-CN" altLang="en-US" sz="2400" dirty="0" smtClean="0">
                <a:sym typeface="+mn-ea"/>
              </a:rPr>
              <a:t>，参考模型给出的簇划分</a:t>
            </a:r>
            <a:r>
              <a:rPr lang="zh-CN" altLang="en-US" sz="2400" dirty="0" smtClean="0">
                <a:sym typeface="+mn-ea"/>
              </a:rPr>
              <a:t>为</a:t>
            </a:r>
            <a:r>
              <a:rPr lang="en-US" altLang="zh-CN" sz="2400" dirty="0" smtClean="0">
                <a:sym typeface="+mn-ea"/>
              </a:rPr>
              <a:t>                           </a:t>
            </a:r>
            <a:r>
              <a:rPr lang="zh-CN" altLang="en-US" sz="2400" dirty="0" smtClean="0">
                <a:sym typeface="+mn-ea"/>
              </a:rPr>
              <a:t>。相应地，令   与   分</a:t>
            </a:r>
            <a:r>
              <a:rPr lang="zh-CN" altLang="en-US" sz="2400" dirty="0">
                <a:sym typeface="+mn-ea"/>
              </a:rPr>
              <a:t>别</a:t>
            </a:r>
            <a:r>
              <a:rPr lang="zh-CN" altLang="en-US" sz="2400" dirty="0" smtClean="0">
                <a:sym typeface="+mn-ea"/>
              </a:rPr>
              <a:t>表示与   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en-US" sz="2400" dirty="0" smtClean="0">
                <a:sym typeface="+mn-ea"/>
              </a:rPr>
              <a:t>和    </a:t>
            </a:r>
            <a:r>
              <a:rPr lang="en-US" altLang="zh-CN" sz="2400" dirty="0" smtClean="0">
                <a:sym typeface="+mn-ea"/>
              </a:rPr>
              <a:t>  </a:t>
            </a:r>
            <a:r>
              <a:rPr lang="zh-CN" altLang="en-US" sz="2400" dirty="0" smtClean="0">
                <a:sym typeface="+mn-ea"/>
              </a:rPr>
              <a:t>对应的簇标记向量</a:t>
            </a:r>
            <a:endParaRPr lang="zh-CN" altLang="en-US" sz="2400" dirty="0" smtClean="0">
              <a:sym typeface="+mn-ea"/>
            </a:endParaRPr>
          </a:p>
          <a:p>
            <a:pPr lvl="1" algn="just"/>
            <a:r>
              <a:rPr lang="zh-CN" altLang="en-US" sz="2400" dirty="0" smtClean="0">
                <a:sym typeface="+mn-ea"/>
              </a:rPr>
              <a:t>我们将样本两两配对考虑，定义：</a:t>
            </a:r>
            <a:endParaRPr altLang="en-US" sz="2400" dirty="0" smtClean="0">
              <a:sym typeface="+mn-ea"/>
            </a:endParaRPr>
          </a:p>
          <a:p>
            <a:pPr lvl="5"/>
            <a:endParaRPr lang="en-US" altLang="zh-CN" sz="2400" dirty="0">
              <a:latin typeface="+mn-ea"/>
            </a:endParaRPr>
          </a:p>
          <a:p>
            <a:pPr lvl="5"/>
            <a:endParaRPr lang="zh-CN" altLang="en-US" sz="2400" dirty="0">
              <a:latin typeface="+mn-ea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95786" y="2131401"/>
          <a:ext cx="1838622" cy="239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1" name="Formula" r:id="rId2" imgW="25631775" imgH="3324225" progId="Equation.Ribbit">
                  <p:embed/>
                </p:oleObj>
              </mc:Choice>
              <mc:Fallback>
                <p:oleObj name="Formula" r:id="rId2" imgW="25631775" imgH="3324225" progId="Equation.Ribbit">
                  <p:embed/>
                  <p:pic>
                    <p:nvPicPr>
                      <p:cNvPr id="0" name="图片 10016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5786" y="2131401"/>
                        <a:ext cx="1838622" cy="239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691640" y="2478225"/>
          <a:ext cx="1888591" cy="23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2" name="Formula" r:id="rId5" imgW="27279600" imgH="3324225" progId="Equation.Ribbit">
                  <p:embed/>
                </p:oleObj>
              </mc:Choice>
              <mc:Fallback>
                <p:oleObj name="Formula" r:id="rId5" imgW="27279600" imgH="3324225" progId="Equation.Ribbit">
                  <p:embed/>
                  <p:pic>
                    <p:nvPicPr>
                      <p:cNvPr id="0" name="图片 10016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1640" y="2478225"/>
                        <a:ext cx="1888591" cy="230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5762066" y="2454367"/>
          <a:ext cx="149018" cy="27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3" name="Formula" r:id="rId8" imgW="1609725" imgH="2952750" progId="Equation.Ribbit">
                  <p:embed/>
                </p:oleObj>
              </mc:Choice>
              <mc:Fallback>
                <p:oleObj name="Formula" r:id="rId8" imgW="1609725" imgH="2952750" progId="Equation.Ribbit">
                  <p:embed/>
                  <p:pic>
                    <p:nvPicPr>
                      <p:cNvPr id="0" name="图片 10016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62066" y="2454367"/>
                        <a:ext cx="149018" cy="27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6232312" y="2456320"/>
          <a:ext cx="221760" cy="252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4" name="Formula" r:id="rId11" imgW="2581275" imgH="2952750" progId="Equation.Ribbit">
                  <p:embed/>
                </p:oleObj>
              </mc:Choice>
              <mc:Fallback>
                <p:oleObj name="Formula" r:id="rId11" imgW="2581275" imgH="2952750" progId="Equation.Ribbit">
                  <p:embed/>
                  <p:pic>
                    <p:nvPicPr>
                      <p:cNvPr id="0" name="图片 10016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32312" y="2456320"/>
                        <a:ext cx="221760" cy="252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8676328" y="2428854"/>
          <a:ext cx="322993" cy="30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5" name="Formula" r:id="rId14" imgW="3162300" imgH="2971800" progId="Equation.Ribbit">
                  <p:embed/>
                </p:oleObj>
              </mc:Choice>
              <mc:Fallback>
                <p:oleObj name="Formula" r:id="rId14" imgW="3162300" imgH="2971800" progId="Equation.Ribbit">
                  <p:embed/>
                  <p:pic>
                    <p:nvPicPr>
                      <p:cNvPr id="0" name="图片 10016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76328" y="2428854"/>
                        <a:ext cx="322993" cy="30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2484284" y="1701268"/>
          <a:ext cx="2101834" cy="277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6" name="Formula" r:id="rId17" imgW="25279350" imgH="3324225" progId="Equation.Ribbit">
                  <p:embed/>
                </p:oleObj>
              </mc:Choice>
              <mc:Fallback>
                <p:oleObj name="Formula" r:id="rId17" imgW="25279350" imgH="3324225" progId="Equation.Ribbit">
                  <p:embed/>
                  <p:pic>
                    <p:nvPicPr>
                      <p:cNvPr id="0" name="图片 10016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84284" y="1701268"/>
                        <a:ext cx="2101834" cy="277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3376156" y="2689710"/>
          <a:ext cx="11430" cy="1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7" name="Formula" r:id="rId20" imgW="118110" imgH="158750" progId="Equation.Ribbit">
                  <p:embed/>
                </p:oleObj>
              </mc:Choice>
              <mc:Fallback>
                <p:oleObj name="Formula" r:id="rId20" imgW="118110" imgH="158750" progId="Equation.Ribbit">
                  <p:embed/>
                  <p:pic>
                    <p:nvPicPr>
                      <p:cNvPr id="0" name="图片 100166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76156" y="2689710"/>
                        <a:ext cx="11430" cy="1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8099792" y="2446855"/>
          <a:ext cx="212347" cy="28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Formula" r:id="rId23" imgW="2209800" imgH="2971800" progId="Equation.Ribbit">
                  <p:embed/>
                </p:oleObj>
              </mc:Choice>
              <mc:Fallback>
                <p:oleObj name="Formula" r:id="rId23" imgW="2209800" imgH="2971800" progId="Equation.Ribbit">
                  <p:embed/>
                  <p:pic>
                    <p:nvPicPr>
                      <p:cNvPr id="0" name="图片 10016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099792" y="2446855"/>
                        <a:ext cx="212347" cy="28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1893686" y="3775936"/>
          <a:ext cx="547320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7" name="Formula" r:id="rId26" imgW="57921525" imgH="3810000" progId="Equation.Ribbit">
                  <p:embed/>
                </p:oleObj>
              </mc:Choice>
              <mc:Fallback>
                <p:oleObj name="Formula" r:id="rId26" imgW="57921525" imgH="3810000" progId="Equation.Ribbit">
                  <p:embed/>
                  <p:pic>
                    <p:nvPicPr>
                      <p:cNvPr id="0" name="图片 100156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893686" y="3775936"/>
                        <a:ext cx="547320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28"/>
            </p:custDataLst>
          </p:nvPr>
        </p:nvGraphicFramePr>
        <p:xfrm>
          <a:off x="1899479" y="4154340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8" name="Formula" r:id="rId29" imgW="58654950" imgH="3810000" progId="Equation.Ribbit">
                  <p:embed/>
                </p:oleObj>
              </mc:Choice>
              <mc:Fallback>
                <p:oleObj name="Formula" r:id="rId29" imgW="58654950" imgH="3810000" progId="Equation.Ribbit">
                  <p:embed/>
                  <p:pic>
                    <p:nvPicPr>
                      <p:cNvPr id="0" name="图片 10015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899479" y="4154340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1879636" y="4593738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9" name="Formula" r:id="rId32" imgW="58674000" imgH="3810000" progId="Equation.Ribbit">
                  <p:embed/>
                </p:oleObj>
              </mc:Choice>
              <mc:Fallback>
                <p:oleObj name="Formula" r:id="rId32" imgW="58674000" imgH="3810000" progId="Equation.Ribbit">
                  <p:embed/>
                  <p:pic>
                    <p:nvPicPr>
                      <p:cNvPr id="0" name="图片 100158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79636" y="4593738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34"/>
            </p:custDataLst>
          </p:nvPr>
        </p:nvGraphicFramePr>
        <p:xfrm>
          <a:off x="1881076" y="5083419"/>
          <a:ext cx="566433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0" name="Formula" r:id="rId35" imgW="59950350" imgH="3810000" progId="Equation.Ribbit">
                  <p:embed/>
                </p:oleObj>
              </mc:Choice>
              <mc:Fallback>
                <p:oleObj name="Formula" r:id="rId35" imgW="59950350" imgH="3810000" progId="Equation.Ribbit">
                  <p:embed/>
                  <p:pic>
                    <p:nvPicPr>
                      <p:cNvPr id="0" name="图片 100159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881076" y="5083419"/>
                        <a:ext cx="566433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性能度量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外部指标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altLang="zh-CN" sz="2400" b="1" kern="1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 err="1" smtClean="0">
                <a:sym typeface="+mn-ea"/>
              </a:rPr>
              <a:t>Jaccard</a:t>
            </a:r>
            <a:r>
              <a:rPr sz="2400" dirty="0" smtClean="0">
                <a:sym typeface="+mn-ea"/>
              </a:rPr>
              <a:t>系数（</a:t>
            </a:r>
            <a:r>
              <a:rPr lang="en-US" sz="2400" dirty="0" err="1" smtClean="0">
                <a:sym typeface="+mn-ea"/>
              </a:rPr>
              <a:t>Jaccard</a:t>
            </a:r>
            <a:r>
              <a:rPr lang="en-US" sz="2400" dirty="0" smtClean="0">
                <a:sym typeface="+mn-ea"/>
              </a:rPr>
              <a:t> Coefficient, JC</a:t>
            </a:r>
            <a:r>
              <a:rPr sz="2400" dirty="0" smtClean="0">
                <a:sym typeface="+mn-ea"/>
              </a:rPr>
              <a:t>）</a:t>
            </a:r>
            <a:endParaRPr sz="2400" dirty="0" smtClean="0">
              <a:sym typeface="+mn-ea"/>
            </a:endParaRPr>
          </a:p>
          <a:p>
            <a:pPr lvl="1"/>
            <a:endParaRPr lang="en-US" altLang="zh-CN" sz="2400" dirty="0" smtClean="0">
              <a:latin typeface="+mn-ea"/>
              <a:sym typeface="+mn-ea"/>
            </a:endParaRPr>
          </a:p>
          <a:p>
            <a:pPr lvl="1"/>
            <a:endParaRPr lang="en-US" altLang="zh-CN" sz="2400" dirty="0" err="1" smtClean="0">
              <a:sym typeface="+mn-ea"/>
            </a:endParaRPr>
          </a:p>
          <a:p>
            <a:pPr lvl="1"/>
            <a:r>
              <a:rPr lang="en-US" altLang="zh-CN" sz="2400" dirty="0" err="1" smtClean="0">
                <a:sym typeface="+mn-ea"/>
              </a:rPr>
              <a:t>FM指数（Fowlkes and Mallows Index, FMI）</a:t>
            </a:r>
            <a:endParaRPr lang="en-US" altLang="zh-CN" sz="2400" dirty="0" err="1" smtClean="0">
              <a:sym typeface="+mn-ea"/>
            </a:endParaRPr>
          </a:p>
          <a:p>
            <a:pPr lvl="1"/>
            <a:endParaRPr lang="en-US" altLang="zh-CN" sz="2400" dirty="0" smtClean="0">
              <a:latin typeface="+mn-ea"/>
              <a:sym typeface="+mn-ea"/>
            </a:endParaRPr>
          </a:p>
          <a:p>
            <a:pPr lvl="1" algn="l">
              <a:buClrTx/>
              <a:buSzTx/>
            </a:pPr>
            <a:endParaRPr lang="en-US" altLang="zh-CN" sz="2400" dirty="0" err="1" smtClean="0">
              <a:sym typeface="+mn-ea"/>
            </a:endParaRPr>
          </a:p>
          <a:p>
            <a:pPr lvl="1" algn="l">
              <a:buClrTx/>
              <a:buSzTx/>
            </a:pPr>
            <a:r>
              <a:rPr lang="en-US" altLang="zh-CN" sz="2400" dirty="0" err="1" smtClean="0">
                <a:sym typeface="+mn-ea"/>
              </a:rPr>
              <a:t>Rand指数（Rand Index, RI）</a:t>
            </a:r>
            <a:endParaRPr lang="en-US" altLang="zh-CN" sz="2400" dirty="0" err="1" smtClean="0"/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396899" y="2277045"/>
          <a:ext cx="1613601" cy="42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69" name="Formula" r:id="rId2" imgW="14001750" imgH="3648075" progId="Equation.Ribbit">
                  <p:embed/>
                </p:oleObj>
              </mc:Choice>
              <mc:Fallback>
                <p:oleObj name="Formula" r:id="rId2" imgW="14001750" imgH="3648075" progId="Equation.Ribbit">
                  <p:embed/>
                  <p:pic>
                    <p:nvPicPr>
                      <p:cNvPr id="0" name="图片 9766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6899" y="2277045"/>
                        <a:ext cx="1613601" cy="42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054351" y="3644900"/>
          <a:ext cx="2611664" cy="431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70" name="Formula" r:id="rId5" imgW="23564850" imgH="3886200" progId="Equation.Ribbit">
                  <p:embed/>
                </p:oleObj>
              </mc:Choice>
              <mc:Fallback>
                <p:oleObj name="Formula" r:id="rId5" imgW="23564850" imgH="3886200" progId="Equation.Ribbit">
                  <p:embed/>
                  <p:pic>
                    <p:nvPicPr>
                      <p:cNvPr id="0" name="图片 976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351" y="3644900"/>
                        <a:ext cx="2611664" cy="431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>
            <p:custDataLst>
              <p:tags r:id="rId7"/>
            </p:custDataLst>
          </p:nvPr>
        </p:nvSpPr>
        <p:spPr>
          <a:xfrm>
            <a:off x="7477849" y="3316580"/>
            <a:ext cx="1666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C00000"/>
                </a:solidFill>
              </a:rPr>
              <a:t>[0,1]</a:t>
            </a:r>
            <a:r>
              <a:rPr lang="zh-CN" altLang="en-US" dirty="0" smtClean="0">
                <a:solidFill>
                  <a:srgbClr val="C00000"/>
                </a:solidFill>
              </a:rPr>
              <a:t>区间内</a:t>
            </a:r>
            <a:r>
              <a:rPr lang="en-US" altLang="zh-CN" dirty="0" smtClean="0">
                <a:solidFill>
                  <a:srgbClr val="C00000"/>
                </a:solidFill>
              </a:rPr>
              <a:t>,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越大越好</a:t>
            </a:r>
            <a:r>
              <a:rPr lang="en-US" altLang="zh-CN" dirty="0" smtClean="0">
                <a:solidFill>
                  <a:srgbClr val="C00000"/>
                </a:solidFill>
              </a:rPr>
              <a:t>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896100" y="1600200"/>
            <a:ext cx="2247900" cy="4140200"/>
            <a:chOff x="6896100" y="1600200"/>
            <a:chExt cx="2247900" cy="4140200"/>
          </a:xfrm>
        </p:grpSpPr>
        <p:sp>
          <p:nvSpPr>
            <p:cNvPr id="10" name="右大括号 9"/>
            <p:cNvSpPr/>
            <p:nvPr>
              <p:custDataLst>
                <p:tags r:id="rId8"/>
              </p:custDataLst>
            </p:nvPr>
          </p:nvSpPr>
          <p:spPr>
            <a:xfrm>
              <a:off x="6896100" y="1600200"/>
              <a:ext cx="482600" cy="4140200"/>
            </a:xfrm>
            <a:prstGeom prst="rightBrace">
              <a:avLst>
                <a:gd name="adj1" fmla="val 66666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TextBox 10"/>
            <p:cNvSpPr txBox="1"/>
            <p:nvPr>
              <p:custDataLst>
                <p:tags r:id="rId9"/>
              </p:custDataLst>
            </p:nvPr>
          </p:nvSpPr>
          <p:spPr>
            <a:xfrm>
              <a:off x="7477849" y="3316580"/>
              <a:ext cx="166615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 smtClean="0">
                  <a:solidFill>
                    <a:srgbClr val="C00000"/>
                  </a:solidFill>
                </a:rPr>
                <a:t>[0,1]</a:t>
              </a:r>
              <a:r>
                <a:rPr lang="zh-CN" altLang="en-US" dirty="0" smtClean="0">
                  <a:solidFill>
                    <a:srgbClr val="C00000"/>
                  </a:solidFill>
                </a:rPr>
                <a:t>区间内</a:t>
              </a:r>
              <a:r>
                <a:rPr lang="en-US" altLang="zh-CN" dirty="0" smtClean="0">
                  <a:solidFill>
                    <a:srgbClr val="C00000"/>
                  </a:solidFill>
                </a:rPr>
                <a:t>,</a:t>
              </a:r>
              <a:endParaRPr lang="en-US" altLang="zh-CN" dirty="0" smtClean="0">
                <a:solidFill>
                  <a:srgbClr val="C00000"/>
                </a:solidFill>
              </a:endParaRPr>
            </a:p>
            <a:p>
              <a:r>
                <a:rPr lang="zh-CN" altLang="en-US" dirty="0" smtClean="0">
                  <a:solidFill>
                    <a:srgbClr val="C00000"/>
                  </a:solidFill>
                </a:rPr>
                <a:t>越大越好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420110" y="4941570"/>
            <a:ext cx="2040890" cy="646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性能度量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内部指标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考虑聚类结果的簇划分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        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，定义簇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内样本间的平均距离</a:t>
            </a:r>
            <a:endParaRPr sz="2400" dirty="0" smtClean="0">
              <a:sym typeface="+mn-ea"/>
            </a:endParaRPr>
          </a:p>
          <a:p>
            <a:pPr lvl="1"/>
            <a:endParaRPr lang="en-US" altLang="zh-CN" sz="2400" dirty="0" smtClean="0">
              <a:latin typeface="+mn-ea"/>
              <a:sym typeface="+mn-ea"/>
            </a:endParaRPr>
          </a:p>
          <a:p>
            <a:pPr lvl="1"/>
            <a:endParaRPr lang="en-US" altLang="zh-CN" sz="2400" dirty="0" err="1" smtClean="0">
              <a:sym typeface="+mn-ea"/>
            </a:endParaRPr>
          </a:p>
          <a:p>
            <a:pPr lvl="1"/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簇   内样本间的最远距离</a:t>
            </a:r>
            <a:endParaRPr lang="en-US" altLang="zh-CN" sz="2400" dirty="0" err="1" smtClean="0">
              <a:sym typeface="+mn-ea"/>
            </a:endParaRPr>
          </a:p>
          <a:p>
            <a:pPr lvl="1"/>
            <a:endParaRPr lang="en-US" altLang="zh-CN" sz="2400" dirty="0" smtClean="0">
              <a:latin typeface="+mn-ea"/>
              <a:sym typeface="+mn-ea"/>
            </a:endParaRPr>
          </a:p>
          <a:p>
            <a:pPr lvl="1" algn="l">
              <a:buClrTx/>
              <a:buSzTx/>
            </a:pPr>
            <a:endParaRPr lang="en-US" altLang="zh-CN" sz="2400" dirty="0" err="1" smtClean="0">
              <a:sym typeface="+mn-ea"/>
            </a:endParaRPr>
          </a:p>
          <a:p>
            <a:pPr lvl="1" algn="l">
              <a:buClrTx/>
              <a:buSzTx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簇    与簇    最近样本间的距离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buClrTx/>
              <a:buSzTx/>
            </a:pP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buClrTx/>
              <a:buSzTx/>
            </a:pP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buClrTx/>
              <a:buSzTx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簇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与簇    中心点间的距离</a:t>
            </a:r>
            <a:endParaRPr lang="en-US" altLang="zh-CN" sz="2400" dirty="0" err="1" smtClean="0"/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428665" y="1701168"/>
          <a:ext cx="2182102" cy="283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1" name="Formula" r:id="rId2" imgW="25631775" imgH="3324225" progId="Equation.Ribbit">
                  <p:embed/>
                </p:oleObj>
              </mc:Choice>
              <mc:Fallback>
                <p:oleObj name="Formula" r:id="rId2" imgW="25631775" imgH="3324225" progId="Equation.Ribbit">
                  <p:embed/>
                  <p:pic>
                    <p:nvPicPr>
                      <p:cNvPr id="0" name="图片 10310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28665" y="1701168"/>
                        <a:ext cx="2182102" cy="283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172540" y="1733201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6" name="Formula" r:id="rId5" imgW="2209800" imgH="2971800" progId="Equation.Ribbit">
                  <p:embed/>
                </p:oleObj>
              </mc:Choice>
              <mc:Fallback>
                <p:oleObj name="Formula" r:id="rId5" imgW="2209800" imgH="2971800" progId="Equation.Ribbit">
                  <p:embed/>
                  <p:pic>
                    <p:nvPicPr>
                      <p:cNvPr id="0" name="图片 10310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2540" y="1733201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24080" y="2564743"/>
          <a:ext cx="5417131" cy="46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2" name="Formula" r:id="rId8" imgW="49653825" imgH="4267200" progId="Equation.Ribbit">
                  <p:embed/>
                </p:oleObj>
              </mc:Choice>
              <mc:Fallback>
                <p:oleObj name="Formula" r:id="rId8" imgW="49653825" imgH="4267200" progId="Equation.Ribbit">
                  <p:embed/>
                  <p:pic>
                    <p:nvPicPr>
                      <p:cNvPr id="0" name="图片 10310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24080" y="2564743"/>
                        <a:ext cx="5417131" cy="467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564095" y="3429286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11" imgW="2209800" imgH="2971800" progId="Equation.Ribbit">
                  <p:embed/>
                </p:oleObj>
              </mc:Choice>
              <mc:Fallback>
                <p:oleObj name="Formula" r:id="rId11" imgW="2209800" imgH="2971800" progId="Equation.Ribbit">
                  <p:embed/>
                  <p:pic>
                    <p:nvPicPr>
                      <p:cNvPr id="0" name="图片 10310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4095" y="3429286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2268255" y="3933272"/>
          <a:ext cx="4780799" cy="396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3" name="Formula" r:id="rId13" imgW="43033950" imgH="3562350" progId="Equation.Ribbit">
                  <p:embed/>
                </p:oleObj>
              </mc:Choice>
              <mc:Fallback>
                <p:oleObj name="Formula" r:id="rId13" imgW="43033950" imgH="3562350" progId="Equation.Ribbit">
                  <p:embed/>
                  <p:pic>
                    <p:nvPicPr>
                      <p:cNvPr id="0" name="图片 10310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68255" y="3933272"/>
                        <a:ext cx="4780799" cy="396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2360392" y="5301406"/>
          <a:ext cx="4944504" cy="40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4" name="Formula" r:id="rId16" imgW="43300650" imgH="3571875" progId="Equation.Ribbit">
                  <p:embed/>
                </p:oleObj>
              </mc:Choice>
              <mc:Fallback>
                <p:oleObj name="Formula" r:id="rId16" imgW="43300650" imgH="3571875" progId="Equation.Ribbit">
                  <p:embed/>
                  <p:pic>
                    <p:nvPicPr>
                      <p:cNvPr id="0" name="图片 10310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360392" y="5301406"/>
                        <a:ext cx="4944504" cy="40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3420162" y="6453484"/>
          <a:ext cx="2825646" cy="363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5" name="Formula" r:id="rId19" imgW="25898475" imgH="3333750" progId="Equation.Ribbit">
                  <p:embed/>
                </p:oleObj>
              </mc:Choice>
              <mc:Fallback>
                <p:oleObj name="Formula" r:id="rId19" imgW="25898475" imgH="3333750" progId="Equation.Ribbit">
                  <p:embed/>
                  <p:pic>
                    <p:nvPicPr>
                      <p:cNvPr id="0" name="图片 10310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20162" y="6453484"/>
                        <a:ext cx="2825646" cy="363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1575607" y="4734762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8" name="Formula" r:id="rId22" imgW="2686050" imgH="2943225" progId="Equation.Ribbit">
                  <p:embed/>
                </p:oleObj>
              </mc:Choice>
              <mc:Fallback>
                <p:oleObj name="Formula" r:id="rId22" imgW="2686050" imgH="2943225" progId="Equation.Ribbit">
                  <p:embed/>
                  <p:pic>
                    <p:nvPicPr>
                      <p:cNvPr id="0" name="图片 103107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75607" y="4734762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2484199" y="4724718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10" name="Formula" r:id="rId25" imgW="2867025" imgH="3181350" progId="Equation.Ribbit">
                  <p:embed/>
                </p:oleObj>
              </mc:Choice>
              <mc:Fallback>
                <p:oleObj name="Formula" r:id="rId25" imgW="2867025" imgH="3181350" progId="Equation.Ribbit">
                  <p:embed/>
                  <p:pic>
                    <p:nvPicPr>
                      <p:cNvPr id="0" name="图片 10310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484199" y="4724718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27"/>
            </p:custDataLst>
          </p:nvPr>
        </p:nvGraphicFramePr>
        <p:xfrm>
          <a:off x="1606087" y="6064452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Formula" r:id="rId28" imgW="2686050" imgH="2943225" progId="Equation.Ribbit">
                  <p:embed/>
                </p:oleObj>
              </mc:Choice>
              <mc:Fallback>
                <p:oleObj name="Formula" r:id="rId28" imgW="2686050" imgH="2943225" progId="Equation.Ribbit">
                  <p:embed/>
                  <p:pic>
                    <p:nvPicPr>
                      <p:cNvPr id="0" name="图片 103107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606087" y="6064452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custDataLst>
              <p:tags r:id="rId29"/>
            </p:custDataLst>
          </p:nvPr>
        </p:nvGraphicFramePr>
        <p:xfrm>
          <a:off x="2514679" y="6054408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Formula" r:id="rId30" imgW="2867025" imgH="3181350" progId="Equation.Ribbit">
                  <p:embed/>
                </p:oleObj>
              </mc:Choice>
              <mc:Fallback>
                <p:oleObj name="Formula" r:id="rId30" imgW="2867025" imgH="3181350" progId="Equation.Ribbit">
                  <p:embed/>
                  <p:pic>
                    <p:nvPicPr>
                      <p:cNvPr id="0" name="图片 10310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514679" y="6054408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性能度量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内部指标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altLang="zh-CN" sz="2400" dirty="0" smtClean="0">
                <a:sym typeface="+mn-ea"/>
              </a:rPr>
              <a:t>DB</a:t>
            </a:r>
            <a:r>
              <a:rPr sz="2400" dirty="0" smtClean="0">
                <a:sym typeface="+mn-ea"/>
              </a:rPr>
              <a:t>指数（</a:t>
            </a:r>
            <a:r>
              <a:rPr lang="en-US" altLang="zh-CN" sz="2400" dirty="0" smtClean="0">
                <a:sym typeface="+mn-ea"/>
              </a:rPr>
              <a:t>Davies-</a:t>
            </a:r>
            <a:r>
              <a:rPr lang="en-US" altLang="zh-CN" sz="2400" dirty="0" err="1" smtClean="0">
                <a:sym typeface="+mn-ea"/>
              </a:rPr>
              <a:t>Bouldin</a:t>
            </a:r>
            <a:r>
              <a:rPr lang="en-US" altLang="zh-CN" sz="2400" dirty="0" smtClean="0">
                <a:sym typeface="+mn-ea"/>
              </a:rPr>
              <a:t> Index, DBI</a:t>
            </a:r>
            <a:r>
              <a:rPr sz="2400" dirty="0" smtClean="0">
                <a:sym typeface="+mn-ea"/>
              </a:rPr>
              <a:t>）</a:t>
            </a:r>
            <a:endParaRPr sz="2400" dirty="0" smtClean="0">
              <a:sym typeface="+mn-ea"/>
            </a:endParaRPr>
          </a:p>
          <a:p>
            <a:pPr lvl="1"/>
            <a:endParaRPr lang="en-US" altLang="zh-CN" sz="2400" dirty="0" smtClean="0">
              <a:latin typeface="+mn-ea"/>
              <a:sym typeface="+mn-ea"/>
            </a:endParaRPr>
          </a:p>
          <a:p>
            <a:pPr lvl="1"/>
            <a:endParaRPr lang="en-US" altLang="zh-CN" sz="2400" dirty="0" err="1" smtClean="0">
              <a:sym typeface="+mn-ea"/>
            </a:endParaRPr>
          </a:p>
          <a:p>
            <a:pPr lvl="1"/>
            <a:r>
              <a:rPr lang="en-US" altLang="zh-CN" sz="2400" dirty="0" smtClean="0">
                <a:sym typeface="+mn-ea"/>
              </a:rPr>
              <a:t>Dunn</a:t>
            </a:r>
            <a:r>
              <a:rPr sz="2400" dirty="0" smtClean="0">
                <a:sym typeface="+mn-ea"/>
              </a:rPr>
              <a:t>指数（</a:t>
            </a:r>
            <a:r>
              <a:rPr lang="en-US" sz="2400" dirty="0" smtClean="0">
                <a:sym typeface="+mn-ea"/>
              </a:rPr>
              <a:t>Dunn Index, DI</a:t>
            </a:r>
            <a:r>
              <a:rPr sz="2400" dirty="0" smtClean="0">
                <a:sym typeface="+mn-ea"/>
              </a:rPr>
              <a:t>）</a:t>
            </a:r>
            <a:endParaRPr lang="en-US" altLang="zh-CN" sz="2400" dirty="0" err="1" smtClean="0">
              <a:sym typeface="+mn-ea"/>
            </a:endParaRPr>
          </a:p>
          <a:p>
            <a:pPr lvl="1"/>
            <a:endParaRPr lang="en-US" altLang="zh-CN" sz="2400" dirty="0" smtClean="0">
              <a:latin typeface="+mn-ea"/>
              <a:sym typeface="+mn-ea"/>
            </a:endParaRPr>
          </a:p>
          <a:p>
            <a:pPr lvl="1" algn="l">
              <a:buClrTx/>
              <a:buSzTx/>
            </a:pPr>
            <a:endParaRPr lang="en-US" altLang="zh-CN" sz="2400" dirty="0" err="1" smtClean="0">
              <a:sym typeface="+mn-ea"/>
            </a:endParaRPr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297112" y="2074520"/>
          <a:ext cx="39338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0" name="Formula" r:id="rId2" imgW="49263300" imgH="8677275" progId="Equation.Ribbit">
                  <p:embed/>
                </p:oleObj>
              </mc:Choice>
              <mc:Fallback>
                <p:oleObj name="Formula" r:id="rId2" imgW="49263300" imgH="8677275" progId="Equation.Ribbit">
                  <p:embed/>
                  <p:pic>
                    <p:nvPicPr>
                      <p:cNvPr id="0" name="图片 5213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97112" y="2074520"/>
                        <a:ext cx="3933825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268288" y="3551296"/>
          <a:ext cx="4053702" cy="57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1" name="Formula" r:id="rId5" imgW="50730150" imgH="7239000" progId="Equation.Ribbit">
                  <p:embed/>
                </p:oleObj>
              </mc:Choice>
              <mc:Fallback>
                <p:oleObj name="Formula" r:id="rId5" imgW="50730150" imgH="7239000" progId="Equation.Ribbit">
                  <p:embed/>
                  <p:pic>
                    <p:nvPicPr>
                      <p:cNvPr id="0" name="图片 5214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8288" y="3551296"/>
                        <a:ext cx="4053702" cy="578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804114" y="2164690"/>
            <a:ext cx="1666151" cy="1848485"/>
            <a:chOff x="7198449" y="2237080"/>
            <a:chExt cx="1666151" cy="1848485"/>
          </a:xfrm>
        </p:grpSpPr>
        <p:sp>
          <p:nvSpPr>
            <p:cNvPr id="11" name="TextBox 5"/>
            <p:cNvSpPr txBox="1"/>
            <p:nvPr>
              <p:custDataLst>
                <p:tags r:id="rId7"/>
              </p:custDataLst>
            </p:nvPr>
          </p:nvSpPr>
          <p:spPr>
            <a:xfrm>
              <a:off x="7198449" y="2237080"/>
              <a:ext cx="166615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 smtClean="0">
                  <a:solidFill>
                    <a:srgbClr val="C00000"/>
                  </a:solidFill>
                </a:rPr>
                <a:t>越小越好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6"/>
            <p:cNvSpPr txBox="1"/>
            <p:nvPr>
              <p:custDataLst>
                <p:tags r:id="rId8"/>
              </p:custDataLst>
            </p:nvPr>
          </p:nvSpPr>
          <p:spPr>
            <a:xfrm>
              <a:off x="7198449" y="3717265"/>
              <a:ext cx="166615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 smtClean="0">
                  <a:solidFill>
                    <a:srgbClr val="C00000"/>
                  </a:solidFill>
                </a:rPr>
                <a:t>越大越好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本节目录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ClrTx/>
              <a:buSzTx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ClrTx/>
              <a:buSzTx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距离计算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距离度量的性质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altLang="en-US" sz="2400" dirty="0" smtClean="0">
                <a:sym typeface="+mn-ea"/>
              </a:rPr>
              <a:t>非负性</a:t>
            </a:r>
            <a:endParaRPr sz="2400" dirty="0" smtClean="0">
              <a:sym typeface="+mn-ea"/>
            </a:endParaRPr>
          </a:p>
          <a:p>
            <a:pPr lvl="1"/>
            <a:endParaRPr lang="en-US" altLang="zh-CN" sz="2400" dirty="0" err="1" smtClean="0">
              <a:sym typeface="+mn-ea"/>
            </a:endParaRPr>
          </a:p>
          <a:p>
            <a:pPr lvl="1"/>
            <a:r>
              <a:rPr altLang="en-US" sz="2400" dirty="0" smtClean="0">
                <a:sym typeface="+mn-ea"/>
              </a:rPr>
              <a:t>同一性</a:t>
            </a:r>
            <a:endParaRPr altLang="en-US" sz="2400" dirty="0" smtClean="0">
              <a:sym typeface="+mn-ea"/>
            </a:endParaRPr>
          </a:p>
          <a:p>
            <a:pPr marL="457200" lvl="1" indent="0">
              <a:buNone/>
            </a:pPr>
            <a:r>
              <a:rPr lang="en-US" altLang="en-US" sz="2400" dirty="0" smtClean="0">
                <a:sym typeface="+mn-ea"/>
              </a:rPr>
              <a:t>                                               </a:t>
            </a:r>
            <a:r>
              <a:rPr lang="zh-CN" altLang="en-US" sz="2400" dirty="0" smtClean="0">
                <a:sym typeface="+mn-ea"/>
              </a:rPr>
              <a:t>当且仅当</a:t>
            </a:r>
            <a:r>
              <a:rPr lang="en-US" altLang="en-US" sz="2400" dirty="0" smtClean="0">
                <a:sym typeface="+mn-ea"/>
              </a:rPr>
              <a:t>       </a:t>
            </a:r>
            <a:endParaRPr lang="en-US" altLang="en-US" sz="2400" dirty="0" smtClean="0">
              <a:sym typeface="+mn-ea"/>
            </a:endParaRPr>
          </a:p>
          <a:p>
            <a:pPr lvl="1"/>
            <a:r>
              <a:rPr altLang="en-US" sz="2400" dirty="0" smtClean="0">
                <a:sym typeface="+mn-ea"/>
              </a:rPr>
              <a:t>对称性</a:t>
            </a:r>
            <a:endParaRPr altLang="en-US" sz="2400" dirty="0" smtClean="0">
              <a:sym typeface="+mn-ea"/>
            </a:endParaRPr>
          </a:p>
          <a:p>
            <a:pPr lvl="1"/>
            <a:endParaRPr lang="en-US" altLang="en-US" sz="2400" dirty="0" smtClean="0">
              <a:sym typeface="+mn-ea"/>
            </a:endParaRPr>
          </a:p>
          <a:p>
            <a:pPr lvl="1"/>
            <a:r>
              <a:rPr altLang="en-US" sz="2400" dirty="0" smtClean="0">
                <a:sym typeface="+mn-ea"/>
              </a:rPr>
              <a:t>直递性</a:t>
            </a:r>
            <a:endParaRPr lang="en-US" altLang="zh-CN" sz="2400" dirty="0" err="1" smtClean="0">
              <a:sym typeface="+mn-ea"/>
            </a:endParaRPr>
          </a:p>
          <a:p>
            <a:pPr lvl="1"/>
            <a:endParaRPr lang="en-US" altLang="zh-CN" sz="2400" dirty="0" smtClean="0">
              <a:latin typeface="+mn-ea"/>
              <a:sym typeface="+mn-ea"/>
            </a:endParaRPr>
          </a:p>
          <a:p>
            <a:pPr lvl="1" algn="l">
              <a:buClrTx/>
              <a:buSzTx/>
            </a:pPr>
            <a:endParaRPr lang="en-US" altLang="zh-CN" sz="2400" dirty="0" err="1" smtClean="0">
              <a:sym typeface="+mn-ea"/>
            </a:endParaRPr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7330" y="2042397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8" name="Formula" r:id="rId2" imgW="18345150" imgH="3333750" progId="Equation.Ribbit">
                  <p:embed/>
                </p:oleObj>
              </mc:Choice>
              <mc:Fallback>
                <p:oleObj name="Formula" r:id="rId2" imgW="18345150" imgH="3333750" progId="Equation.Ribbit">
                  <p:embed/>
                  <p:pic>
                    <p:nvPicPr>
                      <p:cNvPr id="0" name="图片 10589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7330" y="2042397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136219" y="2995087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9" name="Formula" r:id="rId5" imgW="18297525" imgH="3333750" progId="Equation.Ribbit">
                  <p:embed/>
                </p:oleObj>
              </mc:Choice>
              <mc:Fallback>
                <p:oleObj name="Formula" r:id="rId5" imgW="18297525" imgH="3333750" progId="Equation.Ribbit">
                  <p:embed/>
                  <p:pic>
                    <p:nvPicPr>
                      <p:cNvPr id="0" name="图片 10589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6219" y="2995087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33150" y="3925654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0" name="Formula" r:id="rId8" imgW="29898975" imgH="3333750" progId="Equation.Ribbit">
                  <p:embed/>
                </p:oleObj>
              </mc:Choice>
              <mc:Fallback>
                <p:oleObj name="Formula" r:id="rId8" imgW="29898975" imgH="3333750" progId="Equation.Ribbit">
                  <p:embed/>
                  <p:pic>
                    <p:nvPicPr>
                      <p:cNvPr id="0" name="图片 10589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3150" y="3925654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135908" y="4797458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1" name="Formula" r:id="rId11" imgW="47120175" imgH="3333750" progId="Equation.Ribbit">
                  <p:embed/>
                </p:oleObj>
              </mc:Choice>
              <mc:Fallback>
                <p:oleObj name="Formula" r:id="rId11" imgW="47120175" imgH="3333750" progId="Equation.Ribbit">
                  <p:embed/>
                  <p:pic>
                    <p:nvPicPr>
                      <p:cNvPr id="0" name="图片 10590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35908" y="4797458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5508923" y="3068723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2" name="Formula" r:id="rId14" imgW="8667750" imgH="2447925" progId="Equation.Ribbit">
                  <p:embed/>
                </p:oleObj>
              </mc:Choice>
              <mc:Fallback>
                <p:oleObj name="Formula" r:id="rId14" imgW="8667750" imgH="2447925" progId="Equation.Ribbit">
                  <p:embed/>
                  <p:pic>
                    <p:nvPicPr>
                      <p:cNvPr id="0" name="图片 10590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8923" y="3068723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距离计算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常用距离</a:t>
            </a:r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>
                <a:sym typeface="+mn-ea"/>
              </a:rPr>
              <a:t>闵可夫斯基距离（</a:t>
            </a:r>
            <a:r>
              <a:rPr lang="en-US" altLang="zh-CN" sz="2400" dirty="0" err="1">
                <a:sym typeface="+mn-ea"/>
              </a:rPr>
              <a:t>Minkowski</a:t>
            </a:r>
            <a:r>
              <a:rPr lang="en-US" altLang="zh-CN" sz="2400" dirty="0">
                <a:sym typeface="+mn-ea"/>
              </a:rPr>
              <a:t> distance</a:t>
            </a:r>
            <a:r>
              <a:rPr lang="zh-CN" altLang="en-US" sz="2400" dirty="0">
                <a:sym typeface="+mn-ea"/>
              </a:rPr>
              <a:t>）</a:t>
            </a:r>
            <a:endParaRPr lang="zh-CN" altLang="en-US" sz="2400" dirty="0">
              <a:sym typeface="+mn-ea"/>
            </a:endParaRPr>
          </a:p>
          <a:p>
            <a:pPr lvl="1"/>
            <a:endParaRPr lang="zh-CN" altLang="en-US" sz="2400" dirty="0" smtClean="0">
              <a:latin typeface="+mn-ea"/>
              <a:sym typeface="+mn-ea"/>
            </a:endParaRPr>
          </a:p>
          <a:p>
            <a:pPr lvl="1"/>
            <a:endParaRPr lang="zh-CN" altLang="en-US" sz="2400" dirty="0" smtClean="0">
              <a:latin typeface="+mn-ea"/>
              <a:sym typeface="+mn-ea"/>
            </a:endParaRPr>
          </a:p>
          <a:p>
            <a:pPr lvl="1"/>
            <a:endParaRPr lang="en-US" altLang="zh-CN" sz="2400" dirty="0" smtClean="0">
              <a:latin typeface="+mn-ea"/>
              <a:sym typeface="+mn-ea"/>
            </a:endParaRPr>
          </a:p>
          <a:p>
            <a:pPr marL="457200" lvl="1" indent="0" algn="l">
              <a:buClrTx/>
              <a:buSzTx/>
              <a:buNone/>
            </a:pPr>
            <a:r>
              <a:rPr lang="en-US" altLang="en-US" sz="2400" dirty="0">
                <a:sym typeface="+mn-ea"/>
              </a:rPr>
              <a:t>p=2</a:t>
            </a:r>
            <a:r>
              <a:rPr lang="zh-CN" altLang="en-US" sz="2400" dirty="0">
                <a:sym typeface="+mn-ea"/>
              </a:rPr>
              <a:t>：</a:t>
            </a:r>
            <a:r>
              <a:rPr lang="zh-CN" altLang="en-US" sz="2400" dirty="0">
                <a:sym typeface="+mn-ea"/>
              </a:rPr>
              <a:t>欧氏距离（</a:t>
            </a:r>
            <a:r>
              <a:rPr lang="en-US" altLang="zh-CN" sz="2400" dirty="0">
                <a:sym typeface="+mn-ea"/>
              </a:rPr>
              <a:t>Euclidean distance</a:t>
            </a:r>
            <a:r>
              <a:rPr lang="zh-CN" altLang="en-US" sz="2400" dirty="0">
                <a:sym typeface="+mn-ea"/>
              </a:rPr>
              <a:t>）</a:t>
            </a:r>
            <a:endParaRPr lang="zh-CN" altLang="en-US" sz="2400" dirty="0">
              <a:sym typeface="+mn-ea"/>
            </a:endParaRPr>
          </a:p>
          <a:p>
            <a:pPr marL="457200" lvl="1" indent="0" algn="l">
              <a:buClrTx/>
              <a:buSzTx/>
              <a:buNone/>
            </a:pPr>
            <a:r>
              <a:rPr lang="en-US" altLang="zh-CN" sz="2400" dirty="0">
                <a:sym typeface="+mn-ea"/>
              </a:rPr>
              <a:t>p=1</a:t>
            </a:r>
            <a:r>
              <a:rPr lang="zh-CN" altLang="en-US" sz="2400" dirty="0">
                <a:sym typeface="+mn-ea"/>
              </a:rPr>
              <a:t>：曼哈顿距离（</a:t>
            </a:r>
            <a:r>
              <a:rPr lang="en-US" altLang="zh-CN" sz="2400" dirty="0">
                <a:sym typeface="+mn-ea"/>
              </a:rPr>
              <a:t>Manhattan distance</a:t>
            </a:r>
            <a:r>
              <a:rPr lang="zh-CN" altLang="en-US" sz="2400" dirty="0">
                <a:sym typeface="+mn-ea"/>
              </a:rPr>
              <a:t>）</a:t>
            </a:r>
            <a:endParaRPr lang="en-US" altLang="zh-CN" sz="2400" dirty="0" err="1" smtClean="0">
              <a:sym typeface="+mn-ea"/>
            </a:endParaRPr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555703" y="2060994"/>
          <a:ext cx="3653849" cy="89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9" name="Formula" r:id="rId2" imgW="40871775" imgH="9982200" progId="Equation.Ribbit">
                  <p:embed/>
                </p:oleObj>
              </mc:Choice>
              <mc:Fallback>
                <p:oleObj name="Formula" r:id="rId2" imgW="40871775" imgH="9982200" progId="Equation.Ribbit">
                  <p:embed/>
                  <p:pic>
                    <p:nvPicPr>
                      <p:cNvPr id="0" name="图片 11690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55703" y="2060994"/>
                        <a:ext cx="3653849" cy="89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距离计算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属性介绍</a:t>
            </a:r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连续属性 </a:t>
            </a:r>
            <a:r>
              <a:rPr lang="en-US" altLang="zh-CN" sz="2400" dirty="0" smtClean="0">
                <a:sym typeface="+mn-ea"/>
              </a:rPr>
              <a:t>(continuous attribute)</a:t>
            </a:r>
            <a:r>
              <a:rPr lang="zh-CN" altLang="en-US" sz="2400" dirty="0" smtClean="0">
                <a:sym typeface="+mn-ea"/>
              </a:rPr>
              <a:t>：在定义域上有无穷多个可能的取值</a:t>
            </a:r>
            <a:endParaRPr lang="zh-CN" altLang="en-US" sz="2400" dirty="0" smtClean="0">
              <a:sym typeface="+mn-ea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离散属性 </a:t>
            </a:r>
            <a:r>
              <a:rPr lang="en-US" altLang="zh-CN" sz="2400" dirty="0" smtClean="0">
                <a:sym typeface="+mn-ea"/>
              </a:rPr>
              <a:t>(categorical attribute)</a:t>
            </a:r>
            <a:r>
              <a:rPr lang="zh-CN" altLang="en-US" sz="2400" dirty="0" smtClean="0">
                <a:sym typeface="+mn-ea"/>
              </a:rPr>
              <a:t>：在</a:t>
            </a:r>
            <a:r>
              <a:rPr lang="zh-CN" altLang="en-US" sz="2400" dirty="0">
                <a:sym typeface="+mn-ea"/>
              </a:rPr>
              <a:t>定义域</a:t>
            </a:r>
            <a:r>
              <a:rPr lang="zh-CN" altLang="en-US" sz="2400" dirty="0" smtClean="0">
                <a:sym typeface="+mn-ea"/>
              </a:rPr>
              <a:t>上是有限个可能</a:t>
            </a:r>
            <a:r>
              <a:rPr lang="zh-CN" altLang="en-US" sz="2400" dirty="0">
                <a:sym typeface="+mn-ea"/>
              </a:rPr>
              <a:t>的</a:t>
            </a:r>
            <a:r>
              <a:rPr lang="zh-CN" altLang="en-US" sz="2400" dirty="0" smtClean="0">
                <a:sym typeface="+mn-ea"/>
              </a:rPr>
              <a:t>取值</a:t>
            </a:r>
            <a:endParaRPr lang="zh-CN" altLang="en-US" sz="2400" dirty="0" smtClean="0">
              <a:sym typeface="+mn-ea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有序属性 </a:t>
            </a:r>
            <a:r>
              <a:rPr lang="en-US" altLang="zh-CN" sz="2400" dirty="0" smtClean="0">
                <a:sym typeface="+mn-ea"/>
              </a:rPr>
              <a:t>(ordinal attribute)</a:t>
            </a:r>
            <a:r>
              <a:rPr lang="zh-CN" altLang="en-US" sz="2400" dirty="0" smtClean="0">
                <a:sym typeface="+mn-ea"/>
              </a:rPr>
              <a:t>：例如定义域为</a:t>
            </a:r>
            <a:r>
              <a:rPr lang="en-US" altLang="zh-CN" sz="2400" dirty="0" smtClean="0">
                <a:sym typeface="+mn-ea"/>
              </a:rPr>
              <a:t>{1,2,3}</a:t>
            </a:r>
            <a:r>
              <a:rPr lang="zh-CN" altLang="en-US" sz="2400" dirty="0" smtClean="0">
                <a:sym typeface="+mn-ea"/>
              </a:rPr>
              <a:t>的离散属性，“</a:t>
            </a:r>
            <a:r>
              <a:rPr lang="en-US" altLang="zh-CN" sz="2400" dirty="0" smtClean="0">
                <a:sym typeface="+mn-ea"/>
              </a:rPr>
              <a:t>1</a:t>
            </a:r>
            <a:r>
              <a:rPr lang="zh-CN" altLang="en-US" sz="2400" dirty="0" smtClean="0">
                <a:sym typeface="+mn-ea"/>
              </a:rPr>
              <a:t>”与“</a:t>
            </a:r>
            <a:r>
              <a:rPr lang="en-US" altLang="zh-CN" sz="2400" dirty="0" smtClean="0">
                <a:sym typeface="+mn-ea"/>
              </a:rPr>
              <a:t>2</a:t>
            </a:r>
            <a:r>
              <a:rPr lang="zh-CN" altLang="en-US" sz="2400" dirty="0" smtClean="0">
                <a:sym typeface="+mn-ea"/>
              </a:rPr>
              <a:t>”比较接近、与“</a:t>
            </a:r>
            <a:r>
              <a:rPr lang="en-US" altLang="zh-CN" sz="2400" dirty="0" smtClean="0">
                <a:sym typeface="+mn-ea"/>
              </a:rPr>
              <a:t>3</a:t>
            </a:r>
            <a:r>
              <a:rPr lang="zh-CN" altLang="en-US" sz="2400" dirty="0" smtClean="0">
                <a:sym typeface="+mn-ea"/>
              </a:rPr>
              <a:t>”比较远，称为“有序属性”</a:t>
            </a:r>
            <a:endParaRPr lang="zh-CN" altLang="en-US" sz="2400" dirty="0" smtClean="0">
              <a:sym typeface="+mn-ea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无序属性 </a:t>
            </a:r>
            <a:r>
              <a:rPr lang="en-US" altLang="zh-CN" sz="2400" dirty="0" smtClean="0">
                <a:sym typeface="+mn-ea"/>
              </a:rPr>
              <a:t>(non-ordinal attribute)</a:t>
            </a:r>
            <a:r>
              <a:rPr lang="zh-CN" altLang="en-US" sz="2400" dirty="0" smtClean="0">
                <a:sym typeface="+mn-ea"/>
              </a:rPr>
              <a:t>：例如定义域为</a:t>
            </a:r>
            <a:r>
              <a:rPr lang="en-US" altLang="zh-CN" sz="2400" dirty="0" smtClean="0">
                <a:sym typeface="+mn-ea"/>
              </a:rPr>
              <a:t>{</a:t>
            </a:r>
            <a:r>
              <a:rPr lang="zh-CN" altLang="en-US" sz="2400" dirty="0" smtClean="0">
                <a:sym typeface="+mn-ea"/>
              </a:rPr>
              <a:t>飞机，火车，轮船</a:t>
            </a:r>
            <a:r>
              <a:rPr lang="en-US" altLang="zh-CN" sz="2400" dirty="0" smtClean="0">
                <a:sym typeface="+mn-ea"/>
              </a:rPr>
              <a:t>}</a:t>
            </a:r>
            <a:r>
              <a:rPr lang="zh-CN" altLang="en-US" sz="2400" dirty="0" smtClean="0">
                <a:sym typeface="+mn-ea"/>
              </a:rPr>
              <a:t>这样的离散属性，不能直接在属性值上进行计算，称为“无序属性”</a:t>
            </a:r>
            <a:endParaRPr lang="en-US" altLang="zh-CN" sz="2400" dirty="0" smtClean="0">
              <a:latin typeface="+mn-ea"/>
              <a:sym typeface="+mn-ea"/>
            </a:endParaRPr>
          </a:p>
          <a:p>
            <a:pPr lvl="1" algn="l">
              <a:buClrTx/>
              <a:buSzTx/>
            </a:pPr>
            <a:endParaRPr lang="en-US" altLang="zh-CN" sz="2400" dirty="0" err="1" smtClean="0">
              <a:sym typeface="+mn-ea"/>
            </a:endParaRPr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安排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什么是机器学习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如何学习</a:t>
            </a:r>
            <a:endParaRPr lang="en-US" altLang="zh-CN" sz="28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如何让机器学习的更好</a:t>
            </a: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为什么机器能学习</a:t>
            </a:r>
            <a:endParaRPr lang="zh-CN" altLang="en-US" sz="2800" b="1" dirty="0" smtClean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距离计算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Value Difference Metric, VDM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（处理无序属性）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令        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en-US" sz="2400" dirty="0" smtClean="0">
                <a:sym typeface="+mn-ea"/>
              </a:rPr>
              <a:t>表示属性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dirty="0" smtClean="0">
                <a:sym typeface="+mn-ea"/>
              </a:rPr>
              <a:t>上取值为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400" dirty="0" smtClean="0">
                <a:sym typeface="+mn-ea"/>
              </a:rPr>
              <a:t>的样本数，        </a:t>
            </a:r>
            <a:r>
              <a:rPr lang="en-US" altLang="zh-CN" sz="2400" dirty="0" smtClean="0">
                <a:sym typeface="+mn-ea"/>
              </a:rPr>
              <a:t>  </a:t>
            </a:r>
            <a:r>
              <a:rPr lang="zh-CN" altLang="en-US" sz="2400" dirty="0" smtClean="0">
                <a:sym typeface="+mn-ea"/>
              </a:rPr>
              <a:t>表示在第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 smtClean="0">
                <a:sym typeface="+mn-ea"/>
              </a:rPr>
              <a:t>个样本簇中在属性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dirty="0" smtClean="0">
                <a:sym typeface="+mn-ea"/>
              </a:rPr>
              <a:t>上取值为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400" dirty="0" smtClean="0">
                <a:sym typeface="+mn-ea"/>
              </a:rPr>
              <a:t>的样本数，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 smtClean="0">
                <a:sym typeface="+mn-ea"/>
              </a:rPr>
              <a:t>为样本数，则属性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dirty="0" smtClean="0">
                <a:sym typeface="+mn-ea"/>
              </a:rPr>
              <a:t>上两个离散值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400" dirty="0" smtClean="0">
                <a:sym typeface="+mn-ea"/>
              </a:rPr>
              <a:t>与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400" dirty="0" smtClean="0">
                <a:sym typeface="+mn-ea"/>
              </a:rPr>
              <a:t>之间的</a:t>
            </a:r>
            <a:r>
              <a:rPr lang="en-US" altLang="zh-CN" sz="2400" dirty="0" smtClean="0">
                <a:sym typeface="+mn-ea"/>
              </a:rPr>
              <a:t>VDM</a:t>
            </a:r>
            <a:r>
              <a:rPr lang="zh-CN" altLang="en-US" sz="2400" dirty="0" smtClean="0">
                <a:sym typeface="+mn-ea"/>
              </a:rPr>
              <a:t>距离为</a:t>
            </a:r>
            <a:endParaRPr lang="zh-CN" altLang="en-US" sz="2400" dirty="0" smtClean="0">
              <a:sym typeface="+mn-ea"/>
            </a:endParaRPr>
          </a:p>
          <a:p>
            <a:pPr lvl="1"/>
            <a:endParaRPr lang="zh-CN" altLang="en-US" sz="2400" dirty="0" smtClean="0">
              <a:latin typeface="+mn-ea"/>
              <a:sym typeface="+mn-ea"/>
            </a:endParaRPr>
          </a:p>
          <a:p>
            <a:pPr lvl="1"/>
            <a:endParaRPr lang="zh-CN" altLang="en-US" sz="2400" dirty="0" smtClean="0">
              <a:latin typeface="+mn-ea"/>
              <a:sym typeface="+mn-ea"/>
            </a:endParaRPr>
          </a:p>
          <a:p>
            <a:pPr lvl="1"/>
            <a:endParaRPr lang="zh-CN" altLang="en-US" sz="2400" dirty="0" smtClean="0">
              <a:latin typeface="+mn-ea"/>
              <a:sym typeface="+mn-ea"/>
            </a:endParaRPr>
          </a:p>
          <a:p>
            <a:pPr lvl="0"/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MinkovDMp（处理混合属性）</a:t>
            </a:r>
            <a:endParaRPr lang="zh-CN" altLang="en-US" sz="28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/>
            <a:endParaRPr lang="en-US" altLang="zh-CN" sz="2395" dirty="0" smtClean="0">
              <a:latin typeface="+mn-ea"/>
              <a:sym typeface="+mn-ea"/>
            </a:endParaRPr>
          </a:p>
          <a:p>
            <a:pPr lvl="2" algn="l">
              <a:buClrTx/>
              <a:buSzTx/>
            </a:pPr>
            <a:endParaRPr lang="en-US" altLang="zh-CN" sz="2055" dirty="0" err="1" smtClean="0">
              <a:sym typeface="+mn-ea"/>
            </a:endParaRPr>
          </a:p>
          <a:p>
            <a:pPr lvl="4"/>
            <a:endParaRPr lang="en-US" altLang="zh-CN" sz="1600" dirty="0">
              <a:latin typeface="+mn-ea"/>
            </a:endParaRPr>
          </a:p>
          <a:p>
            <a:pPr lvl="4"/>
            <a:endParaRPr lang="zh-CN" altLang="en-US" sz="1600" dirty="0">
              <a:latin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47813" y="1772920"/>
          <a:ext cx="6302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79" name="Formula" r:id="rId2" imgW="5334000" imgH="2438400" progId="Equation.Ribbit">
                  <p:embed/>
                </p:oleObj>
              </mc:Choice>
              <mc:Fallback>
                <p:oleObj name="Formula" r:id="rId2" imgW="5334000" imgH="2438400" progId="Equation.Ribbit">
                  <p:embed/>
                  <p:pic>
                    <p:nvPicPr>
                      <p:cNvPr id="0" name="图片 118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813" y="1772920"/>
                        <a:ext cx="630237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6300153" y="1756410"/>
          <a:ext cx="766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0" name="Formula" r:id="rId5" imgW="6562725" imgH="2438400" progId="Equation.Ribbit">
                  <p:embed/>
                </p:oleObj>
              </mc:Choice>
              <mc:Fallback>
                <p:oleObj name="Formula" r:id="rId5" imgW="6562725" imgH="2438400" progId="Equation.Ribbit">
                  <p:embed/>
                  <p:pic>
                    <p:nvPicPr>
                      <p:cNvPr id="0" name="图片 118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00153" y="1756410"/>
                        <a:ext cx="766762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57425" y="2924810"/>
          <a:ext cx="44513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78" name="Formula" r:id="rId8" imgW="43453050" imgH="8677275" progId="Equation.Ribbit">
                  <p:embed/>
                </p:oleObj>
              </mc:Choice>
              <mc:Fallback>
                <p:oleObj name="Formula" r:id="rId8" imgW="43453050" imgH="8677275" progId="Equation.Ribbit">
                  <p:embed/>
                  <p:pic>
                    <p:nvPicPr>
                      <p:cNvPr id="0" name="图片 11807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57425" y="2924810"/>
                        <a:ext cx="4451350" cy="8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115378" y="4869180"/>
          <a:ext cx="77835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1" name="Formula" r:id="rId11" imgW="82896075" imgH="9982200" progId="Equation.Ribbit">
                  <p:embed/>
                </p:oleObj>
              </mc:Choice>
              <mc:Fallback>
                <p:oleObj name="Formula" r:id="rId11" imgW="82896075" imgH="9982200" progId="Equation.Ribbit">
                  <p:embed/>
                  <p:pic>
                    <p:nvPicPr>
                      <p:cNvPr id="0" name="图片 8595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15378" y="4869180"/>
                        <a:ext cx="7783512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距离计算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加权距离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（样本中不同属性的重要性不同时）</a:t>
            </a:r>
            <a:endParaRPr lang="zh-CN" altLang="en-US" sz="2800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相似性度量的距离不一定满足距离度量的所有性质</a:t>
            </a:r>
            <a:endParaRPr lang="zh-CN" altLang="en-US" sz="2800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本节的距离都是事先定义好的，但现实任务中有的需要基于数据样本来确定合适的距离计算，这可通过后续章节的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“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距离度量学习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”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来实现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>
              <a:buClrTx/>
              <a:buSzTx/>
            </a:pPr>
            <a:endParaRPr lang="en-US" altLang="zh-CN" sz="2400" dirty="0" err="1" smtClean="0">
              <a:sym typeface="+mn-ea"/>
            </a:endParaRPr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348361" y="2637366"/>
          <a:ext cx="2241536" cy="32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2" name="Formula" r:id="rId2" imgW="23488650" imgH="3409950" progId="Equation.Ribbit">
                  <p:embed/>
                </p:oleObj>
              </mc:Choice>
              <mc:Fallback>
                <p:oleObj name="Formula" r:id="rId2" imgW="23488650" imgH="3409950" progId="Equation.Ribbit">
                  <p:embed/>
                  <p:pic>
                    <p:nvPicPr>
                      <p:cNvPr id="0" name="图片 8595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48361" y="2637366"/>
                        <a:ext cx="2241536" cy="32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948530" y="1844566"/>
          <a:ext cx="7246937" cy="4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4" name="Formula" r:id="rId5" imgW="90077925" imgH="5648325" progId="Equation.Ribbit">
                  <p:embed/>
                </p:oleObj>
              </mc:Choice>
              <mc:Fallback>
                <p:oleObj name="Formula" r:id="rId5" imgW="90077925" imgH="5648325" progId="Equation.Ribbit">
                  <p:embed/>
                  <p:pic>
                    <p:nvPicPr>
                      <p:cNvPr id="0" name="图片 859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8530" y="1844566"/>
                        <a:ext cx="7246937" cy="4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本节目录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ClrTx/>
              <a:buSzTx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ClrTx/>
              <a:buSzTx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也称为“基于原型的聚类” </a:t>
            </a:r>
            <a:r>
              <a:rPr lang="en-US" altLang="zh-CN" sz="2400" dirty="0" smtClean="0">
                <a:sym typeface="+mn-ea"/>
              </a:rPr>
              <a:t>(prototype-based clustering)</a:t>
            </a:r>
            <a:r>
              <a:rPr lang="zh-CN" altLang="en-US" sz="2400" dirty="0" smtClean="0">
                <a:sym typeface="+mn-ea"/>
              </a:rPr>
              <a:t>，此类算法</a:t>
            </a:r>
            <a:r>
              <a:rPr lang="zh-CN" altLang="en-US" sz="2400" dirty="0" smtClean="0">
                <a:solidFill>
                  <a:srgbClr val="0000FF"/>
                </a:solidFill>
                <a:sym typeface="+mn-ea"/>
              </a:rPr>
              <a:t>假设聚类结构能通过一组原型刻画</a:t>
            </a:r>
            <a:endParaRPr lang="zh-CN" altLang="en-US" sz="2400" dirty="0" smtClean="0">
              <a:sym typeface="+mn-ea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算法过程：通常情况下，算法先对原型进行</a:t>
            </a:r>
            <a:r>
              <a:rPr lang="zh-CN" altLang="en-US" sz="2400" dirty="0" smtClean="0">
                <a:solidFill>
                  <a:srgbClr val="0000FF"/>
                </a:solidFill>
                <a:sym typeface="+mn-ea"/>
              </a:rPr>
              <a:t>初始化</a:t>
            </a:r>
            <a:r>
              <a:rPr lang="zh-CN" altLang="en-US" sz="2400" dirty="0" smtClean="0">
                <a:sym typeface="+mn-ea"/>
              </a:rPr>
              <a:t>，再对原型进行</a:t>
            </a:r>
            <a:r>
              <a:rPr lang="zh-CN" altLang="en-US" sz="2400" dirty="0" smtClean="0">
                <a:solidFill>
                  <a:srgbClr val="0000FF"/>
                </a:solidFill>
                <a:sym typeface="+mn-ea"/>
              </a:rPr>
              <a:t>迭代更新</a:t>
            </a:r>
            <a:r>
              <a:rPr lang="zh-CN" altLang="en-US" sz="2400" dirty="0" smtClean="0">
                <a:sym typeface="+mn-ea"/>
              </a:rPr>
              <a:t>求解</a:t>
            </a:r>
            <a:endParaRPr lang="zh-CN" altLang="en-US" sz="2400" dirty="0" smtClean="0">
              <a:sym typeface="+mn-ea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接下来介绍几种著名的原型聚类算法：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 smtClean="0">
                <a:sym typeface="+mn-ea"/>
              </a:rPr>
              <a:t>均值算法、模糊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dirty="0" smtClean="0">
                <a:sym typeface="+mn-ea"/>
              </a:rPr>
              <a:t>均值算法、</a:t>
            </a:r>
            <a:r>
              <a:rPr lang="zh-CN" altLang="en-US" sz="2400" dirty="0" smtClean="0">
                <a:sym typeface="+mn-ea"/>
              </a:rPr>
              <a:t>学习向量量化算法、高斯混合聚类算法</a:t>
            </a:r>
            <a:endParaRPr lang="en-US" altLang="zh-CN" sz="2400" dirty="0" smtClean="0">
              <a:latin typeface="+mn-ea"/>
              <a:sym typeface="+mn-ea"/>
            </a:endParaRPr>
          </a:p>
          <a:p>
            <a:pPr lvl="1" algn="l">
              <a:buClrTx/>
              <a:buSzTx/>
            </a:pPr>
            <a:endParaRPr lang="en-US" altLang="zh-CN" sz="2400" dirty="0" err="1" smtClean="0">
              <a:sym typeface="+mn-ea"/>
            </a:endParaRPr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基本思想</a:t>
                </a:r>
                <a:r>
                  <a:rPr lang="zh-CN" altLang="en-US" sz="2400" dirty="0">
                    <a:latin typeface="+mn-ea"/>
                  </a:rPr>
                  <a:t>：</a:t>
                </a:r>
                <a:r>
                  <a:rPr lang="zh-CN" altLang="zh-CN" sz="2400" dirty="0">
                    <a:latin typeface="+mn-ea"/>
                  </a:rPr>
                  <a:t>同类样本在特征空间中应该相距不远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主要方法</a:t>
                </a:r>
                <a:r>
                  <a:rPr lang="zh-CN" altLang="en-US" sz="2400" dirty="0">
                    <a:latin typeface="+mn-ea"/>
                  </a:rPr>
                  <a:t>：</a:t>
                </a:r>
                <a:r>
                  <a:rPr lang="zh-CN" altLang="zh-CN" sz="2400" dirty="0">
                    <a:latin typeface="+mn-ea"/>
                  </a:rPr>
                  <a:t>将集中在特征空间某一区域内的样本划分为同一个簇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区域位置的界定主要通过样本特征的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均值</a:t>
                </a:r>
                <a:r>
                  <a:rPr lang="zh-CN" altLang="zh-CN" sz="2400" dirty="0">
                    <a:latin typeface="+mn-ea"/>
                  </a:rPr>
                  <a:t>确定</a:t>
                </a:r>
                <a:endParaRPr lang="en-US" altLang="zh-CN" sz="2400" dirty="0">
                  <a:latin typeface="+mn-ea"/>
                </a:endParaRPr>
              </a:p>
              <a:p>
                <a:pPr marL="1371600" lvl="3" indent="0">
                  <a:buNone/>
                </a:pPr>
                <a:endParaRPr lang="en-US" altLang="zh-CN" sz="1600" dirty="0">
                  <a:latin typeface="+mn-ea"/>
                </a:endParaRPr>
              </a:p>
              <a:p>
                <a:pPr lvl="3"/>
                <a:endParaRPr lang="zh-CN" altLang="en-US" sz="16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43263"/>
            <a:ext cx="32861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通常用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欧式距离</a:t>
                </a:r>
                <a:r>
                  <a:rPr lang="zh-CN" altLang="zh-CN" sz="2400" dirty="0">
                    <a:latin typeface="+mn-ea"/>
                  </a:rPr>
                  <a:t>（</a:t>
                </a:r>
                <a:r>
                  <a:rPr lang="en-US" altLang="zh-CN" sz="2400" dirty="0">
                    <a:latin typeface="+mn-ea"/>
                  </a:rPr>
                  <a:t>2-</a:t>
                </a:r>
                <a:r>
                  <a:rPr lang="zh-CN" altLang="zh-CN" sz="2400" dirty="0">
                    <a:latin typeface="+mn-ea"/>
                  </a:rPr>
                  <a:t>范数）或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曼哈顿距离</a:t>
                </a:r>
                <a:r>
                  <a:rPr lang="zh-CN" altLang="zh-CN" sz="2400" dirty="0">
                    <a:latin typeface="+mn-ea"/>
                  </a:rPr>
                  <a:t>（</a:t>
                </a:r>
                <a:r>
                  <a:rPr lang="en-US" altLang="zh-CN" sz="2400" dirty="0">
                    <a:latin typeface="+mn-ea"/>
                  </a:rPr>
                  <a:t>1-</a:t>
                </a:r>
                <a:r>
                  <a:rPr lang="zh-CN" altLang="zh-CN" sz="2400" dirty="0">
                    <a:latin typeface="+mn-ea"/>
                  </a:rPr>
                  <a:t>范数）等范数度量两个示例样本之间的距离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对于给定的示例样本数据集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𝐷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：</a:t>
                </a:r>
                <a:endParaRPr lang="en-US" altLang="zh-CN" sz="2400" dirty="0">
                  <a:latin typeface="+mn-ea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/>
                        </a:rPr>
                        <m:t>𝐷</m:t>
                      </m:r>
                      <m:r>
                        <a:rPr lang="en-US" altLang="zh-CN" sz="2400">
                          <a:latin typeface="Cambria Math" panose="02040503050406030204"/>
                        </a:rPr>
                        <m:t>={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/>
                        </a:rPr>
                        <m:t>,</m:t>
                      </m:r>
                      <m:r>
                        <a:rPr lang="zh-CN" altLang="zh-CN" sz="2400">
                          <a:latin typeface="Cambria Math" panose="02040503050406030204"/>
                        </a:rPr>
                        <m:t>…</m:t>
                      </m:r>
                      <m:r>
                        <a:rPr lang="en-US" altLang="zh-CN" sz="2400">
                          <a:latin typeface="Cambria Math" panose="02040503050406030204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+mn-ea"/>
                  </a:rPr>
                  <a:t>     </a:t>
                </a:r>
                <a:r>
                  <a:rPr lang="zh-CN" altLang="zh-CN" sz="2400" dirty="0">
                    <a:latin typeface="+mn-ea"/>
                  </a:rPr>
                  <a:t>其中每个示例样本分别具有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𝑚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个特征，即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/>
                      </a:rPr>
                      <m:t>=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𝑖</m:t>
                            </m:r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𝑖</m:t>
                            </m:r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/>
                          </a:rPr>
                          <m:t>,</m:t>
                        </m:r>
                        <m:r>
                          <a:rPr lang="zh-CN" altLang="zh-CN" sz="2400">
                            <a:latin typeface="Cambria Math" panose="02040503050406030204"/>
                          </a:rPr>
                          <m:t>…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𝑖𝑚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/>
                          </a:rPr>
                          <m:t>)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+mn-ea"/>
                  </a:rPr>
                  <a:t>，</a:t>
                </a:r>
                <a:r>
                  <a:rPr lang="zh-CN" altLang="zh-CN" sz="2400" dirty="0" smtClean="0">
                    <a:latin typeface="+mn-ea"/>
                  </a:rPr>
                  <a:t>以</a:t>
                </a:r>
                <a:r>
                  <a:rPr lang="zh-CN" altLang="zh-CN" sz="2400" dirty="0">
                    <a:latin typeface="+mn-ea"/>
                  </a:rPr>
                  <a:t>欧式距离为例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latin typeface="Cambria Math" panose="02040503050406030204"/>
                      </a:rPr>
                      <m:t>，</m:t>
                    </m:r>
                    <m:r>
                      <a:rPr lang="en-US" altLang="zh-CN" sz="2400">
                        <a:latin typeface="Cambria Math" panose="02040503050406030204"/>
                      </a:rPr>
                      <m:t>𝑘</m:t>
                    </m:r>
                    <m:r>
                      <a:rPr lang="en-US" altLang="zh-CN" sz="2400">
                        <a:latin typeface="Cambria Math" panose="02040503050406030204"/>
                      </a:rPr>
                      <m:t>–</m:t>
                    </m:r>
                    <m:r>
                      <a:rPr lang="zh-CN" altLang="zh-CN" sz="2400">
                        <a:latin typeface="Cambria Math" panose="02040503050406030204"/>
                      </a:rPr>
                      <m:t>均值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聚类算法</a:t>
                </a:r>
                <a:r>
                  <a:rPr lang="en-US" altLang="zh-CN" sz="2400" dirty="0">
                    <a:latin typeface="+mn-ea"/>
                  </a:rPr>
                  <a:t>         </a:t>
                </a:r>
                <a:r>
                  <a:rPr lang="zh-CN" altLang="zh-CN" sz="2400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𝐷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中数据点进行聚类的具体过程</a:t>
                </a:r>
                <a:r>
                  <a:rPr lang="zh-CN" altLang="en-US" sz="2400" dirty="0">
                    <a:latin typeface="+mn-ea"/>
                  </a:rPr>
                  <a:t>如下</a:t>
                </a:r>
                <a:endParaRPr lang="en-US" altLang="zh-CN" sz="2400" dirty="0">
                  <a:latin typeface="+mn-ea"/>
                </a:endParaRPr>
              </a:p>
              <a:p>
                <a:pPr marL="1371600" lvl="3" indent="0">
                  <a:buNone/>
                </a:pPr>
                <a:endParaRPr lang="en-US" altLang="zh-CN" sz="1600" dirty="0">
                  <a:latin typeface="+mn-ea"/>
                </a:endParaRPr>
              </a:p>
              <a:p>
                <a:pPr lvl="3"/>
                <a:endParaRPr lang="zh-CN" altLang="en-US" sz="16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假设按照某种方式将数据集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𝐷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中所有示例样本划分为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r>
                      <a:rPr lang="zh-CN" altLang="zh-CN" sz="2400">
                        <a:latin typeface="Cambria Math" panose="02040503050406030204"/>
                      </a:rPr>
                      <m:t>…</m:t>
                    </m:r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，则与该划分相对应的类内距离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𝑑</m:t>
                    </m:r>
                    <m:r>
                      <a:rPr lang="en-US" altLang="zh-CN" sz="2400">
                        <a:latin typeface="Cambria Math" panose="02040503050406030204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r>
                      <a:rPr lang="zh-CN" altLang="zh-CN" sz="2400">
                        <a:latin typeface="Cambria Math" panose="02040503050406030204"/>
                      </a:rPr>
                      <m:t>…</m:t>
                    </m:r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𝑘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为：</a:t>
                </a:r>
                <a:endParaRPr lang="en-US" altLang="zh-CN" sz="2400" dirty="0">
                  <a:latin typeface="+mn-ea"/>
                </a:endParaRPr>
              </a:p>
              <a:p>
                <a:pPr>
                  <a:lnSpc>
                    <a:spcPct val="11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/>
                        </a:rPr>
                        <m:t>𝑑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/>
                            </a:rPr>
                            <m:t>,</m:t>
                          </m:r>
                          <m:r>
                            <a:rPr lang="zh-CN" altLang="zh-CN" sz="2400">
                              <a:latin typeface="Cambria Math" panose="02040503050406030204"/>
                            </a:rPr>
                            <m:t>…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𝑗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zh-CN" altLang="zh-CN" sz="2400" i="1">
                                              <a:latin typeface="Cambria Math" panose="02040503050406030204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zh-CN" sz="2400" i="1">
                                                      <a:latin typeface="Cambria Math" panose="02040503050406030204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2400" i="1">
                                                          <a:latin typeface="Cambria Math" panose="02040503050406030204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>
                                                          <a:latin typeface="Cambria Math" panose="02040503050406030204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>
                                                          <a:latin typeface="Cambria Math" panose="02040503050406030204"/>
                                                        </a:rPr>
                                                        <m:t>𝑖𝑡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2400">
                                                      <a:latin typeface="Cambria Math" panose="02040503050406030204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2400" i="1">
                                                          <a:latin typeface="Cambria Math" panose="02040503050406030204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>
                                                          <a:latin typeface="Cambria Math" panose="02040503050406030204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>
                                                          <a:latin typeface="Cambria Math" panose="02040503050406030204"/>
                                                        </a:rPr>
                                                        <m:t>𝑗𝑡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CN" sz="2400">
                                                  <a:latin typeface="Cambria Math" panose="02040503050406030204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zh-CN" altLang="zh-CN" sz="2400" i="1">
                                          <a:latin typeface="Cambria Math" panose="02040503050406030204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    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  <a:p>
                <a:pPr>
                  <a:lnSpc>
                    <a:spcPct val="110000"/>
                  </a:lnSpc>
                  <a:spcBef>
                    <a:spcPct val="0"/>
                  </a:spcBef>
                  <a:buNone/>
                </a:pPr>
                <a:r>
                  <a:rPr lang="zh-CN" altLang="zh-CN" sz="2400" dirty="0">
                    <a:latin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表示为第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𝑗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𝑈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的第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𝑡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个坐标</a:t>
                </a:r>
                <a:r>
                  <a:rPr lang="zh-CN" altLang="zh-CN" sz="2400" dirty="0" smtClean="0">
                    <a:latin typeface="+mn-ea"/>
                  </a:rPr>
                  <a:t>分量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en-US" altLang="zh-CN" sz="2400" dirty="0" smtClean="0">
                    <a:latin typeface="+mn-ea"/>
                  </a:rPr>
                  <a:t>1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zh-CN" altLang="zh-CN" sz="2400" dirty="0" smtClean="0">
                    <a:latin typeface="+mn-ea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𝑠</m:t>
                    </m:r>
                    <m:r>
                      <a:rPr lang="en-US" altLang="zh-CN" sz="2400">
                        <a:latin typeface="Cambria Math" panose="02040503050406030204"/>
                      </a:rPr>
                      <m:t>=</m:t>
                    </m:r>
                    <m:r>
                      <a:rPr lang="en-US" altLang="zh-CN" sz="2400">
                        <a:latin typeface="Cambria Math" panose="02040503050406030204"/>
                      </a:rPr>
                      <m:t>0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，并从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𝐷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中随机生成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个作为初始聚类中心的数据点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0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2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0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r>
                      <a:rPr lang="zh-CN" altLang="zh-CN" sz="2400">
                        <a:latin typeface="Cambria Math" panose="02040503050406030204"/>
                      </a:rPr>
                      <m:t>…</m:t>
                    </m:r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𝑘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+mn-ea"/>
                  </a:rPr>
                  <a:t>;</a:t>
                </a:r>
                <a:r>
                  <a:rPr lang="zh-CN" altLang="zh-CN" sz="2400" dirty="0">
                    <a:latin typeface="+mn-ea"/>
                  </a:rPr>
                  <a:t> 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en-US" altLang="zh-CN" sz="2400" dirty="0" smtClean="0">
                    <a:latin typeface="+mn-ea"/>
                  </a:rPr>
                  <a:t>2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zh-CN" altLang="zh-CN" sz="2400" dirty="0" smtClean="0">
                    <a:latin typeface="+mn-ea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𝐷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中各样本与各簇中心之间的距离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𝑤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，并根据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𝑤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值将其分别划分到簇中心点与其最近的簇中</a:t>
                </a:r>
                <a:r>
                  <a:rPr lang="zh-CN" altLang="en-US" sz="2400" dirty="0">
                    <a:latin typeface="+mn-ea"/>
                  </a:rPr>
                  <a:t>；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en-US" altLang="zh-CN" sz="2400" dirty="0" smtClean="0">
                    <a:latin typeface="+mn-ea"/>
                  </a:rPr>
                  <a:t>3</a:t>
                </a:r>
                <a:r>
                  <a:rPr lang="zh-CN" altLang="en-US" sz="2400" dirty="0">
                    <a:latin typeface="+mn-ea"/>
                  </a:rPr>
                  <a:t>：</a:t>
                </a:r>
                <a:r>
                  <a:rPr lang="zh-CN" altLang="zh-CN" sz="2400" dirty="0" smtClean="0">
                    <a:latin typeface="+mn-ea"/>
                  </a:rPr>
                  <a:t>分别</a:t>
                </a:r>
                <a:r>
                  <a:rPr lang="zh-CN" altLang="zh-CN" sz="2400" dirty="0">
                    <a:latin typeface="+mn-ea"/>
                  </a:rPr>
                  <a:t>计算各簇中所有示例样本数据的均值，并分别将每个簇所得到的均值作为该簇新的聚类中心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𝑠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2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𝑠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r>
                      <a:rPr lang="zh-CN" altLang="zh-CN" sz="2400">
                        <a:latin typeface="Cambria Math" panose="02040503050406030204"/>
                      </a:rPr>
                      <m:t>…</m:t>
                    </m:r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𝑘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𝑠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CN" altLang="zh-CN" sz="2400" dirty="0">
                    <a:latin typeface="+mn-ea"/>
                  </a:rPr>
                  <a:t>；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en-US" altLang="zh-CN" sz="2400" dirty="0" smtClean="0">
                    <a:latin typeface="+mn-ea"/>
                  </a:rPr>
                  <a:t>4</a:t>
                </a:r>
                <a:r>
                  <a:rPr lang="zh-CN" altLang="en-US" sz="2400" dirty="0">
                    <a:latin typeface="+mn-ea"/>
                  </a:rPr>
                  <a:t>：</a:t>
                </a:r>
                <a:r>
                  <a:rPr lang="zh-CN" altLang="zh-CN" sz="2400" dirty="0" smtClean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𝑠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/>
                      </a:rPr>
                      <m:t>=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zh-CN" altLang="zh-CN" sz="2400" dirty="0">
                    <a:latin typeface="+mn-ea"/>
                  </a:rPr>
                  <a:t>，则终止算法并输出最终簇，否则令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𝑠</m:t>
                    </m:r>
                    <m:r>
                      <a:rPr lang="en-US" altLang="zh-CN" sz="2400">
                        <a:latin typeface="Cambria Math" panose="02040503050406030204"/>
                      </a:rPr>
                      <m:t>=</m:t>
                    </m:r>
                    <m:r>
                      <a:rPr lang="en-US" altLang="zh-CN" sz="2400">
                        <a:latin typeface="Cambria Math" panose="02040503050406030204"/>
                      </a:rPr>
                      <m:t>𝑠</m:t>
                    </m:r>
                    <m:r>
                      <a:rPr lang="en-US" altLang="zh-CN" sz="2400">
                        <a:latin typeface="Cambria Math" panose="02040503050406030204"/>
                      </a:rPr>
                      <m:t>+</m:t>
                    </m:r>
                    <m:r>
                      <a:rPr lang="en-US" altLang="zh-CN" sz="2400">
                        <a:latin typeface="Cambria Math" panose="02040503050406030204"/>
                      </a:rPr>
                      <m:t>1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，并返回</a:t>
                </a:r>
                <a:r>
                  <a:rPr lang="zh-CN" altLang="zh-CN" sz="2400" dirty="0" smtClean="0">
                    <a:latin typeface="+mn-ea"/>
                  </a:rPr>
                  <a:t>步骤</a:t>
                </a:r>
                <a:r>
                  <a:rPr lang="en-US" altLang="zh-CN" sz="2400" dirty="0" smtClean="0">
                    <a:latin typeface="+mn-ea"/>
                  </a:rPr>
                  <a:t>2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latin typeface="+mn-ea"/>
                  </a:rPr>
                  <a:t>下</a:t>
                </a:r>
                <a:r>
                  <a:rPr lang="zh-CN" altLang="zh-CN" sz="2400" dirty="0">
                    <a:latin typeface="+mn-ea"/>
                  </a:rPr>
                  <a:t>图</a:t>
                </a:r>
                <a:r>
                  <a:rPr lang="zh-CN" altLang="en-US" sz="2400" dirty="0">
                    <a:latin typeface="+mn-ea"/>
                  </a:rPr>
                  <a:t>展示了</a:t>
                </a:r>
                <a:r>
                  <a:rPr lang="en-US" altLang="zh-CN" sz="2400" i="1" dirty="0">
                    <a:latin typeface="+mn-ea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latin typeface="+mn-ea"/>
                  </a:rPr>
                  <a:t>-</a:t>
                </a:r>
                <a:r>
                  <a:rPr lang="zh-CN" altLang="en-US" sz="2400" dirty="0">
                    <a:latin typeface="+mn-ea"/>
                  </a:rPr>
                  <a:t>均值算法从选择初始聚类中心经过迭代到收敛的</a:t>
                </a:r>
                <a:r>
                  <a:rPr lang="zh-CN" altLang="en-US" sz="2400" dirty="0" smtClean="0">
                    <a:latin typeface="+mn-ea"/>
                  </a:rPr>
                  <a:t>过程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2924810"/>
            <a:ext cx="8988425" cy="2646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例题：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表为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某机构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15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支足球队在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2017-2018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年间的积分，各队在各赛事中的水平发挥有所不同。若将球队的水平分为三个不同的层次水平，试用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k-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均值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聚类方法分析哪些队伍的整体水平比较相近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1522887" y="2852936"/>
              <a:ext cx="5904652" cy="263704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74658"/>
                    <a:gridCol w="615815"/>
                    <a:gridCol w="615815"/>
                    <a:gridCol w="615815"/>
                    <a:gridCol w="615815"/>
                    <a:gridCol w="615815"/>
                    <a:gridCol w="615815"/>
                    <a:gridCol w="615815"/>
                    <a:gridCol w="619289"/>
                  </a:tblGrid>
                  <a:tr h="3863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28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17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28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4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586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32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 dirty="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17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1522887" y="2852936"/>
              <a:ext cx="5904652" cy="263704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74658"/>
                    <a:gridCol w="615815"/>
                    <a:gridCol w="615815"/>
                    <a:gridCol w="615815"/>
                    <a:gridCol w="615815"/>
                    <a:gridCol w="615815"/>
                    <a:gridCol w="615815"/>
                    <a:gridCol w="615815"/>
                    <a:gridCol w="619289"/>
                  </a:tblGrid>
                  <a:tr h="3860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28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17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28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4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587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40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32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50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15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100" dirty="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5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17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8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安排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机器如何学习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监督学习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线性模型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algn="l">
              <a:buClrTx/>
              <a:buSzTx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决策树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2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神经网络与深度学习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2" algn="l">
              <a:buClrTx/>
              <a:buSzTx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支持向量机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algn="l">
              <a:buClrTx/>
              <a:buSzTx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贝叶斯分类器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algn="l">
              <a:buClrTx/>
              <a:buSzTx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集成学习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无监督学习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algn="l">
              <a:buClrTx/>
              <a:buSzTx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聚类</a:t>
            </a:r>
            <a:endParaRPr lang="zh-CN" altLang="en-US" sz="2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降维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>
              <a:buClrTx/>
              <a:buSzTx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强化学习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zh-CN" sz="2000" dirty="0">
                    <a:cs typeface="+mn-ea"/>
                  </a:rPr>
                  <a:t>由于各队在各赛事上的发挥水平有所不同，故先对积分数据进行归一化处理，使用最小</a:t>
                </a:r>
                <a:r>
                  <a:rPr lang="en-US" altLang="zh-CN" sz="2000" dirty="0">
                    <a:cs typeface="+mn-ea"/>
                  </a:rPr>
                  <a:t>-</a:t>
                </a:r>
                <a:r>
                  <a:rPr lang="zh-CN" altLang="zh-CN" sz="2000" dirty="0">
                    <a:cs typeface="+mn-ea"/>
                  </a:rPr>
                  <a:t>最大标准化策略将积分数据映射到</a:t>
                </a:r>
                <a:r>
                  <a:rPr lang="en-US" altLang="zh-CN" sz="2000" dirty="0">
                    <a:cs typeface="+mn-ea"/>
                  </a:rPr>
                  <a:t>[0,1]</a:t>
                </a:r>
                <a:r>
                  <a:rPr lang="zh-CN" altLang="zh-CN" sz="2000" dirty="0">
                    <a:cs typeface="+mn-ea"/>
                  </a:rPr>
                  <a:t>区间内，具体计算公式为：</a:t>
                </a:r>
                <a:endParaRPr lang="en-US" altLang="zh-CN" sz="2000" dirty="0">
                  <a:cs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 charset="0"/>
                          <a:cs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/>
                                  <a:cs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min</m:t>
                          </m:r>
                          <m: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/>
                                  <a:cs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/>
                                  <a:cs typeface="+mn-e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/>
                                      <a:cs typeface="+mn-ea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/>
                                          <a:cs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charset="0"/>
                                          <a:cs typeface="+mn-ea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000">
                                          <a:latin typeface="Cambria Math" panose="02040503050406030204" charset="0"/>
                                          <a:cs typeface="+mn-ea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min</m:t>
                          </m:r>
                          <m: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/>
                                  <a:cs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+mn-ea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dirty="0" smtClean="0">
                  <a:cs typeface="+mn-ea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min</m:t>
                    </m:r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)</m:t>
                    </m:r>
                  </m:oMath>
                </a14:m>
                <a:r>
                  <a:rPr lang="zh-CN" altLang="zh-CN" sz="2000" dirty="0">
                    <a:cs typeface="+mn-ea"/>
                  </a:rPr>
                  <a:t>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/>
                                <a:cs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/>
                                    <a:cs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charset="0"/>
                                    <a:cs typeface="+mn-e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charset="0"/>
                                    <a:cs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CN" altLang="zh-CN" sz="2000" dirty="0">
                    <a:cs typeface="+mn-ea"/>
                  </a:rPr>
                  <a:t>分别表示第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𝑖</m:t>
                    </m:r>
                  </m:oMath>
                </a14:m>
                <a:r>
                  <a:rPr lang="zh-CN" altLang="zh-CN" sz="2000" dirty="0">
                    <a:cs typeface="+mn-ea"/>
                  </a:rPr>
                  <a:t>个属性值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000" dirty="0">
                    <a:cs typeface="+mn-ea"/>
                  </a:rPr>
                  <a:t>在所有球队中的最小值和最大值。</a:t>
                </a:r>
                <a:endParaRPr lang="en-US" altLang="zh-CN" sz="2000" dirty="0">
                  <a:cs typeface="+mn-ea"/>
                </a:endParaRPr>
              </a:p>
              <a:p>
                <a:r>
                  <a:rPr lang="en-US" altLang="zh-CN" sz="2000" dirty="0" smtClean="0">
                    <a:cs typeface="+mn-ea"/>
                  </a:rPr>
                  <a:t>  </a:t>
                </a:r>
                <a:r>
                  <a:rPr lang="zh-CN" altLang="zh-CN" sz="2000" dirty="0" smtClean="0">
                    <a:cs typeface="+mn-ea"/>
                  </a:rPr>
                  <a:t>使用上述公式对表数据进行归一化计算，得到</a:t>
                </a:r>
                <a:r>
                  <a:rPr lang="zh-CN" altLang="en-US" sz="2000" dirty="0" smtClean="0">
                    <a:cs typeface="+mn-ea"/>
                  </a:rPr>
                  <a:t>下</a:t>
                </a:r>
                <a:r>
                  <a:rPr lang="zh-CN" altLang="zh-CN" sz="2000" dirty="0" smtClean="0">
                    <a:cs typeface="+mn-ea"/>
                  </a:rPr>
                  <a:t>表所示的归一化数据</a:t>
                </a:r>
                <a:endParaRPr lang="en-US" altLang="zh-CN" sz="2000" dirty="0">
                  <a:cs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1619672" y="3861048"/>
              <a:ext cx="6048672" cy="25922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99904"/>
                    <a:gridCol w="641219"/>
                    <a:gridCol w="641219"/>
                    <a:gridCol w="644458"/>
                    <a:gridCol w="644458"/>
                    <a:gridCol w="747279"/>
                    <a:gridCol w="641219"/>
                    <a:gridCol w="644458"/>
                    <a:gridCol w="644458"/>
                  </a:tblGrid>
                  <a:tr h="35632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0.3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0.24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0.3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0.15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0.19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0.13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0.25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 smtClean="0">
                              <a:effectLst/>
                              <a:ea typeface="+mn-ea"/>
                              <a:cs typeface="+mn-ea"/>
                            </a:rPr>
                            <a:t>0.06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5632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0.7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0.7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0.68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0.25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0.25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1619672" y="3861048"/>
              <a:ext cx="6048672" cy="25922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99904"/>
                    <a:gridCol w="641219"/>
                    <a:gridCol w="641219"/>
                    <a:gridCol w="644458"/>
                    <a:gridCol w="644458"/>
                    <a:gridCol w="747279"/>
                    <a:gridCol w="641219"/>
                    <a:gridCol w="644458"/>
                    <a:gridCol w="644458"/>
                  </a:tblGrid>
                  <a:tr h="35623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0.3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0.24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0.3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0.15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0.19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0.13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0.25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 smtClean="0">
                              <a:effectLst/>
                              <a:ea typeface="+mn-ea"/>
                              <a:cs typeface="+mn-ea"/>
                            </a:rPr>
                            <a:t>0.06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5623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0.7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0.7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2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0.76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0.68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1327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400" kern="0" dirty="0">
                              <a:effectLst/>
                              <a:ea typeface="+mn-ea"/>
                              <a:cs typeface="+mn-ea"/>
                            </a:rPr>
                            <a:t>赛事</a:t>
                          </a: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0.25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0.25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>
                              <a:effectLst/>
                              <a:ea typeface="+mn-ea"/>
                              <a:cs typeface="+mn-ea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0.5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 panose="020B0604020202020204"/>
                              <a:ea typeface="黑体" panose="02010609060101010101" pitchFamily="49" charset="-122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zh-CN" sz="2000" dirty="0" smtClean="0">
                    <a:cs typeface="+mn-ea"/>
                  </a:rPr>
                  <a:t>由于需将球队分为</a:t>
                </a:r>
                <a:r>
                  <a:rPr lang="en-US" altLang="zh-CN" sz="2000" dirty="0">
                    <a:cs typeface="+mn-ea"/>
                  </a:rPr>
                  <a:t>3</a:t>
                </a:r>
                <a:r>
                  <a:rPr lang="zh-CN" altLang="zh-CN" sz="2000" dirty="0">
                    <a:cs typeface="+mn-ea"/>
                  </a:rPr>
                  <a:t>个层次水平，故取聚类的簇数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𝑘</m:t>
                    </m:r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=</m:t>
                    </m:r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3</m:t>
                    </m:r>
                  </m:oMath>
                </a14:m>
                <a:r>
                  <a:rPr lang="zh-CN" altLang="zh-CN" sz="2000" dirty="0">
                    <a:cs typeface="+mn-ea"/>
                  </a:rPr>
                  <a:t>。通过随机采样选择编号为</a:t>
                </a:r>
                <a:r>
                  <a:rPr lang="en-US" altLang="zh-CN" sz="2000" dirty="0">
                    <a:cs typeface="+mn-ea"/>
                  </a:rPr>
                  <a:t>2</a:t>
                </a:r>
                <a:r>
                  <a:rPr lang="zh-CN" altLang="zh-CN" sz="2000" dirty="0">
                    <a:cs typeface="+mn-ea"/>
                  </a:rPr>
                  <a:t>、</a:t>
                </a:r>
                <a:r>
                  <a:rPr lang="en-US" altLang="zh-CN" sz="2000" dirty="0">
                    <a:cs typeface="+mn-ea"/>
                  </a:rPr>
                  <a:t>8</a:t>
                </a:r>
                <a:r>
                  <a:rPr lang="zh-CN" altLang="zh-CN" sz="2000" dirty="0">
                    <a:cs typeface="+mn-ea"/>
                  </a:rPr>
                  <a:t>、</a:t>
                </a:r>
                <a:r>
                  <a:rPr lang="en-US" altLang="zh-CN" sz="2000" dirty="0">
                    <a:cs typeface="+mn-ea"/>
                  </a:rPr>
                  <a:t>12</a:t>
                </a:r>
                <a:r>
                  <a:rPr lang="zh-CN" altLang="zh-CN" sz="2000" dirty="0">
                    <a:cs typeface="+mn-ea"/>
                  </a:rPr>
                  <a:t>的三支队伍所对应数据点作为初始聚类中心，即三个簇的聚类中心分别为：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𝜇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=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0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.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3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0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0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.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19</m:t>
                        </m:r>
                      </m:e>
                    </m:d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𝜇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=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0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.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7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0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76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0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.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5</m:t>
                        </m:r>
                      </m:e>
                    </m:d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𝜇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3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charset="0"/>
                        <a:cs typeface="+mn-ea"/>
                      </a:rPr>
                      <m:t>=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1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1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0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.</m:t>
                        </m:r>
                        <m:r>
                          <a:rPr lang="en-US" altLang="zh-CN" sz="2000">
                            <a:latin typeface="Cambria Math" panose="02040503050406030204" charset="0"/>
                            <a:cs typeface="+mn-ea"/>
                          </a:rPr>
                          <m:t>5</m:t>
                        </m:r>
                      </m:e>
                    </m:d>
                  </m:oMath>
                </a14:m>
                <a:endParaRPr lang="en-US" altLang="zh-CN" sz="2000" dirty="0" smtClean="0">
                  <a:cs typeface="+mn-ea"/>
                </a:endParaRPr>
              </a:p>
              <a:p>
                <a:r>
                  <a:rPr lang="zh-CN" altLang="zh-CN" sz="2000" dirty="0">
                    <a:cs typeface="+mn-ea"/>
                  </a:rPr>
                  <a:t>计算每个数据点到聚类中心的欧氏距离，计算结果</a:t>
                </a:r>
                <a:r>
                  <a:rPr lang="zh-CN" altLang="zh-CN" sz="2000" dirty="0" smtClean="0">
                    <a:cs typeface="+mn-ea"/>
                  </a:rPr>
                  <a:t>如</a:t>
                </a:r>
                <a:r>
                  <a:rPr lang="zh-CN" altLang="en-US" sz="2000" dirty="0" smtClean="0">
                    <a:cs typeface="+mn-ea"/>
                  </a:rPr>
                  <a:t>下</a:t>
                </a:r>
                <a:r>
                  <a:rPr lang="zh-CN" altLang="zh-CN" sz="2000" dirty="0" smtClean="0">
                    <a:cs typeface="+mn-ea"/>
                  </a:rPr>
                  <a:t>表所</a:t>
                </a:r>
                <a:r>
                  <a:rPr lang="zh-CN" altLang="zh-CN" sz="2000" dirty="0">
                    <a:cs typeface="+mn-ea"/>
                  </a:rPr>
                  <a:t>示</a:t>
                </a:r>
                <a:endParaRPr lang="zh-CN" altLang="zh-CN" sz="2000" dirty="0">
                  <a:cs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1403648" y="2996952"/>
              <a:ext cx="6120679" cy="263183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85653"/>
                    <a:gridCol w="749751"/>
                    <a:gridCol w="748871"/>
                    <a:gridCol w="749751"/>
                    <a:gridCol w="748871"/>
                    <a:gridCol w="749751"/>
                    <a:gridCol w="623763"/>
                    <a:gridCol w="624646"/>
                    <a:gridCol w="639622"/>
                  </a:tblGrid>
                  <a:tr h="1944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200" kern="0" dirty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3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0.3407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0.7647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0.7710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1.2354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1.0787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1.0787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3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0.9131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0.9995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0.5235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0.5946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0.6306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0.3000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0.3000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3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0.3407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1.3636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0.8353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0.8609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0.5000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0.2400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0.2400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1944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200" kern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3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0.8609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1.2221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0.9131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1.1307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3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0.2500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0.3842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0.4584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0.3842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0.5064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0.3842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3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0.4584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0.2500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0.3842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0.6651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1403648" y="2996952"/>
              <a:ext cx="6120679" cy="263183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85653"/>
                    <a:gridCol w="749751"/>
                    <a:gridCol w="748871"/>
                    <a:gridCol w="749751"/>
                    <a:gridCol w="748871"/>
                    <a:gridCol w="749751"/>
                    <a:gridCol w="623763"/>
                    <a:gridCol w="624646"/>
                    <a:gridCol w="639622"/>
                  </a:tblGrid>
                  <a:tr h="1943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200" kern="0" dirty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</a:tr>
                  <a:tr h="3740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0.3407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0.7647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0.7710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1.2354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1.0787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1.0787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40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0.9131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0.9995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0.5235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0.5946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0.6306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0.3000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0.3000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0.3407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1.3636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0.8353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0.8609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0.5000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0.2400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0.2400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19494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200" kern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0.8609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1.2221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0.9131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1.1307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1.2594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40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0.2500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0.3842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0.4584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0.3842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0.5064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0.3842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3740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0.4584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0.2500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0.3842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0.6651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>
                              <a:effectLst/>
                              <a:ea typeface="+mn-ea"/>
                              <a:cs typeface="+mn-ea"/>
                            </a:rPr>
                            <a:t>0</a:t>
                          </a:r>
                          <a:endParaRPr lang="zh-CN" sz="12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2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kumimoji="1" lang="zh-CN" altLang="zh-CN" sz="2000" dirty="0">
                    <a:cs typeface="+mn-ea"/>
                  </a:rPr>
                  <a:t>分别将每个数据点分配到聚类中心与其距离最近的簇中，得到第一次聚类结果为：</a:t>
                </a:r>
                <a:endParaRPr kumimoji="1" lang="en-US" altLang="zh-CN" sz="2000" dirty="0">
                  <a:cs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+mn-ea"/>
                      </a:rPr>
                      <m:t>={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+mn-ea"/>
                      </a:rPr>
                      <m:t>}</m:t>
                    </m:r>
                  </m:oMath>
                </a14:m>
                <a:r>
                  <a:rPr lang="zh-CN" altLang="zh-CN" sz="2000" dirty="0">
                    <a:cs typeface="+mn-ea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+mn-ea"/>
                      </a:rPr>
                      <m:t>={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/>
                                <a:cs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+mn-ea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4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5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9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13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+mn-ea"/>
                          </a:rPr>
                          <m:t>14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+mn-ea"/>
                      </a:rPr>
                      <m:t>}</m:t>
                    </m:r>
                  </m:oMath>
                </a14:m>
                <a:r>
                  <a:rPr lang="zh-CN" altLang="zh-CN" sz="2000" dirty="0">
                    <a:cs typeface="+mn-ea"/>
                  </a:rPr>
                  <a:t>；</a:t>
                </a:r>
                <a:endParaRPr lang="en-US" altLang="zh-CN" sz="2000" dirty="0">
                  <a:cs typeface="+mn-ea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+mn-ea"/>
                        </a:rPr>
                        <m:t>={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6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7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8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10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12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+mn-ea"/>
                            </a:rPr>
                            <m:t>15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+mn-ea"/>
                        </a:rPr>
                        <m:t>}</m:t>
                      </m:r>
                    </m:oMath>
                  </m:oMathPara>
                </a14:m>
                <a:endParaRPr lang="zh-CN" altLang="zh-CN" sz="2000" dirty="0">
                  <a:cs typeface="+mn-ea"/>
                </a:endParaRPr>
              </a:p>
              <a:p>
                <a:r>
                  <a:rPr kumimoji="1" lang="zh-CN" altLang="zh-CN" sz="2000" dirty="0">
                    <a:cs typeface="+mn-ea"/>
                  </a:rPr>
                  <a:t>根据上述第一次聚类结果，对聚类中心做调整。对于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zh-CN" sz="2000" dirty="0">
                    <a:cs typeface="+mn-ea"/>
                  </a:rPr>
                  <a:t>，有：</a:t>
                </a:r>
                <a:endParaRPr kumimoji="1" lang="zh-CN" altLang="zh-CN" sz="2000" dirty="0">
                  <a:cs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SupPr>
                        <m:e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=</m:t>
                      </m:r>
                      <m:d>
                        <m:dPr>
                          <m:ctrlPr>
                            <a:rPr kumimoji="1"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zh-CN" altLang="zh-CN" sz="2000" i="1">
                                  <a:latin typeface="Cambria Math" panose="02040503050406030204"/>
                                  <a:cs typeface="+mn-ea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0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.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3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+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0</m:t>
                              </m:r>
                            </m:num>
                            <m:den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zh-CN" altLang="zh-CN" sz="2000" i="1">
                                  <a:latin typeface="Cambria Math" panose="02040503050406030204"/>
                                  <a:cs typeface="+mn-ea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0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.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15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+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0</m:t>
                              </m:r>
                            </m:num>
                            <m:den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zh-CN" altLang="zh-CN" sz="2000" i="1">
                                  <a:latin typeface="Cambria Math" panose="02040503050406030204"/>
                                  <a:cs typeface="+mn-ea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0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.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19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+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0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.</m:t>
                              </m:r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13</m:t>
                              </m:r>
                            </m:num>
                            <m:den>
                              <m:r>
                                <a:rPr kumimoji="1" lang="en-US" altLang="zh-CN" sz="2000">
                                  <a:latin typeface="Cambria Math" panose="02040503050406030204" charset="0"/>
                                  <a:cs typeface="+mn-ea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=(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0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.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15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0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.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075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0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.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16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)</m:t>
                      </m:r>
                    </m:oMath>
                  </m:oMathPara>
                </a14:m>
                <a:endParaRPr kumimoji="1" lang="en-US" altLang="zh-CN" sz="2000" dirty="0">
                  <a:cs typeface="+mn-ea"/>
                </a:endParaRPr>
              </a:p>
              <a:p>
                <a:r>
                  <a:rPr kumimoji="1" lang="zh-CN" altLang="zh-CN" sz="2000" dirty="0">
                    <a:cs typeface="+mn-ea"/>
                  </a:rPr>
                  <a:t>同理可将第二个簇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zh-CN" sz="2000" dirty="0">
                    <a:cs typeface="+mn-ea"/>
                  </a:rPr>
                  <a:t>和第三个簇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zh-CN" sz="2000" dirty="0">
                    <a:cs typeface="+mn-ea"/>
                  </a:rPr>
                  <a:t>的聚类中心进行调整，分别得到</a:t>
                </a:r>
                <a:endParaRPr kumimoji="1" lang="zh-CN" altLang="zh-CN" sz="2000" dirty="0">
                  <a:cs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SupPr>
                        <m:e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=</m:t>
                      </m:r>
                      <m:d>
                        <m:dPr>
                          <m:ctrlPr>
                            <a:rPr kumimoji="1"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dPr>
                        <m:e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0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.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528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,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0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.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744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,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0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.</m:t>
                          </m:r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412</m:t>
                          </m:r>
                        </m:e>
                      </m:d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sSubSup>
                        <m:sSubSupPr>
                          <m:ctrlPr>
                            <a:rPr kumimoji="1" lang="zh-CN" altLang="zh-CN" sz="2000" i="1">
                              <a:latin typeface="Cambria Math" panose="02040503050406030204"/>
                              <a:cs typeface="+mn-ea"/>
                            </a:rPr>
                          </m:ctrlPr>
                        </m:sSubSupPr>
                        <m:e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sz="2000">
                              <a:latin typeface="Cambria Math" panose="02040503050406030204" charset="0"/>
                              <a:cs typeface="+mn-ea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=(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1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0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.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94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,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0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.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40625</m:t>
                      </m:r>
                      <m:r>
                        <a:rPr kumimoji="1" lang="en-US" altLang="zh-CN" sz="2000">
                          <a:latin typeface="Cambria Math" panose="02040503050406030204" charset="0"/>
                          <a:cs typeface="+mn-ea"/>
                        </a:rPr>
                        <m:t>)</m:t>
                      </m:r>
                    </m:oMath>
                  </m:oMathPara>
                </a14:m>
                <a:endParaRPr kumimoji="1" lang="zh-CN" altLang="zh-CN" sz="2000" dirty="0">
                  <a:cs typeface="+mn-ea"/>
                </a:endParaRPr>
              </a:p>
              <a:p>
                <a:r>
                  <a:rPr kumimoji="1" lang="zh-CN" altLang="zh-CN" sz="2000" dirty="0">
                    <a:cs typeface="+mn-ea"/>
                  </a:rPr>
                  <a:t>计算各数据点与更新后的聚类中心的距离，得到</a:t>
                </a:r>
                <a:r>
                  <a:rPr kumimoji="1" lang="zh-CN" altLang="zh-CN" sz="2000" dirty="0" smtClean="0">
                    <a:cs typeface="+mn-ea"/>
                  </a:rPr>
                  <a:t>如</a:t>
                </a:r>
                <a:r>
                  <a:rPr kumimoji="1" lang="zh-CN" altLang="en-US" sz="2000" dirty="0" smtClean="0">
                    <a:cs typeface="+mn-ea"/>
                  </a:rPr>
                  <a:t>下</a:t>
                </a:r>
                <a:r>
                  <a:rPr kumimoji="1" lang="zh-CN" altLang="zh-CN" sz="2000" dirty="0" smtClean="0">
                    <a:cs typeface="+mn-ea"/>
                  </a:rPr>
                  <a:t>表所</a:t>
                </a:r>
                <a:r>
                  <a:rPr kumimoji="1" lang="zh-CN" altLang="zh-CN" sz="2000" dirty="0">
                    <a:cs typeface="+mn-ea"/>
                  </a:rPr>
                  <a:t>示计算</a:t>
                </a:r>
                <a:r>
                  <a:rPr kumimoji="1" lang="zh-CN" altLang="zh-CN" sz="2000" dirty="0" smtClean="0">
                    <a:cs typeface="+mn-ea"/>
                  </a:rPr>
                  <a:t>结果</a:t>
                </a:r>
                <a:endParaRPr lang="zh-CN" altLang="zh-CN" sz="2000" dirty="0">
                  <a:cs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1782735" y="4581129"/>
              <a:ext cx="5578529" cy="223224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19451"/>
                    <a:gridCol w="615113"/>
                    <a:gridCol w="614246"/>
                    <a:gridCol w="615113"/>
                    <a:gridCol w="615113"/>
                    <a:gridCol w="615113"/>
                    <a:gridCol w="614246"/>
                    <a:gridCol w="615113"/>
                    <a:gridCol w="655021"/>
                  </a:tblGrid>
                  <a:tr h="2949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100" kern="0" dirty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29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1.3014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0.1704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0.1704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0.6967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0.7083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1.2664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1.1434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1.1434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29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0.5441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0.8092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0.8443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0.3308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0.4197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0.6768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0.4804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0.4804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29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0.1113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1.1918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1.3040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0.7965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0.8014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0.4107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0.2030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0.2030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995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100" kern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29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0.8831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1.3014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1.2595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1.3014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0.9420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1.1722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1.3014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29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0.2368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0.5441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0.5609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0.5441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0.1939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0.6160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0.5441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29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0.3832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0.1113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0.1674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0.1113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0.3622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0.7142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0.1113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1782735" y="4581129"/>
              <a:ext cx="5578529" cy="223224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19451"/>
                    <a:gridCol w="615113"/>
                    <a:gridCol w="614246"/>
                    <a:gridCol w="615113"/>
                    <a:gridCol w="615113"/>
                    <a:gridCol w="615113"/>
                    <a:gridCol w="614246"/>
                    <a:gridCol w="615113"/>
                    <a:gridCol w="655021"/>
                  </a:tblGrid>
                  <a:tr h="2946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100" kern="0" dirty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</a:tr>
                  <a:tr h="2730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1.3014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0.1704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0.1704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0.6967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0.7083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1.2664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1.1434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1.1434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30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0.5441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0.8092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0.8443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0.3308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0.4197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0.6768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0.4804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0.4804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30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0.1113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1.1918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1.3040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0.7965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0.8014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0.4107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0.2030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0.2030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99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1100" kern="0">
                              <a:effectLst/>
                              <a:ea typeface="+mn-ea"/>
                              <a:cs typeface="+mn-ea"/>
                            </a:rPr>
                            <a:t>队伍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30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0.8831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1.3014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1.2595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1.3014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0.9420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1.1722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1.3014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24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0.2368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0.5441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0.5609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0.5441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0.1939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0.6160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0.5441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2730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0.3832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0.1113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0.1674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0.1113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>
                              <a:effectLst/>
                              <a:ea typeface="+mn-ea"/>
                              <a:cs typeface="+mn-ea"/>
                            </a:rPr>
                            <a:t>0.3622</a:t>
                          </a:r>
                          <a:endParaRPr lang="zh-CN" sz="11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0.7142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0.1113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11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lnSpc>
                    <a:spcPts val="3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kumimoji="1" lang="zh-CN" altLang="zh-CN" sz="2000" dirty="0">
                    <a:cs typeface="+mn-ea"/>
                  </a:rPr>
                  <a:t>根据表可得到第二次聚类结果如下：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={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2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3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}</m:t>
                    </m:r>
                  </m:oMath>
                </a14:m>
                <a:r>
                  <a:rPr kumimoji="1" lang="zh-CN" altLang="zh-CN" sz="2000" dirty="0">
                    <a:cs typeface="+mn-ea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2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= {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4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5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9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13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14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}</m:t>
                    </m:r>
                  </m:oMath>
                </a14:m>
                <a:r>
                  <a:rPr kumimoji="1" lang="zh-CN" altLang="zh-CN" sz="2000" dirty="0">
                    <a:cs typeface="+mn-ea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3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={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6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7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8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10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11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12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15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}</m:t>
                    </m:r>
                  </m:oMath>
                </a14:m>
                <a:endParaRPr kumimoji="1" lang="zh-CN" altLang="zh-CN" sz="2000" dirty="0">
                  <a:cs typeface="+mn-ea"/>
                </a:endParaRPr>
              </a:p>
              <a:p>
                <a:pPr>
                  <a:lnSpc>
                    <a:spcPts val="3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kumimoji="1" lang="zh-CN" altLang="zh-CN" sz="2000" dirty="0">
                    <a:cs typeface="+mn-ea"/>
                  </a:rPr>
                  <a:t>聚类结果并未发生变化，故聚类中心收敛，停止</a:t>
                </a:r>
                <a:r>
                  <a:rPr kumimoji="1" lang="zh-CN" altLang="zh-CN" sz="2000" dirty="0" smtClean="0">
                    <a:cs typeface="+mn-ea"/>
                  </a:rPr>
                  <a:t>迭代</a:t>
                </a:r>
                <a:endParaRPr kumimoji="1" lang="en-US" altLang="zh-CN" sz="2000" dirty="0" smtClean="0">
                  <a:cs typeface="+mn-ea"/>
                </a:endParaRPr>
              </a:p>
              <a:p>
                <a:pPr>
                  <a:lnSpc>
                    <a:spcPts val="3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kumimoji="1" lang="zh-CN" altLang="zh-CN" sz="2000" dirty="0">
                    <a:cs typeface="+mn-ea"/>
                  </a:rPr>
                  <a:t>由上述聚类结果可知，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2</m:t>
                        </m:r>
                      </m:sub>
                    </m:sSub>
                    <m:r>
                      <a:rPr kumimoji="1" lang="zh-CN" altLang="zh-CN" sz="2000">
                        <a:latin typeface="Cambria Math" panose="02040503050406030204" charset="0"/>
                        <a:cs typeface="+mn-ea"/>
                      </a:rPr>
                      <m:t>、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zh-CN" sz="2000" dirty="0">
                    <a:cs typeface="+mn-ea"/>
                  </a:rPr>
                  <a:t>两支球队的整体水平比较相近，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4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5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9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13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charset="0"/>
                        <a:cs typeface="+mn-ea"/>
                      </a:rPr>
                      <m:t>,</m:t>
                    </m:r>
                    <m:sSub>
                      <m:sSubPr>
                        <m:ctrlPr>
                          <a:rPr kumimoji="1"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charset="0"/>
                            <a:cs typeface="+mn-ea"/>
                          </a:rPr>
                          <m:t>14</m:t>
                        </m:r>
                      </m:sub>
                    </m:sSub>
                  </m:oMath>
                </a14:m>
                <a:r>
                  <a:rPr kumimoji="1" lang="zh-CN" altLang="zh-CN" sz="2000" dirty="0">
                    <a:cs typeface="+mn-ea"/>
                  </a:rPr>
                  <a:t>的整体水平比较相近，其余球队的整体水平比较</a:t>
                </a:r>
                <a:r>
                  <a:rPr kumimoji="1" lang="zh-CN" altLang="zh-CN" sz="2000" dirty="0" smtClean="0">
                    <a:cs typeface="+mn-ea"/>
                  </a:rPr>
                  <a:t>相近</a:t>
                </a:r>
                <a:endParaRPr lang="zh-CN" altLang="zh-CN" sz="2000" dirty="0">
                  <a:cs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算法要求每个样本数据点在一次迭代过程中只能被划分到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某个特定的簇</a:t>
                </a:r>
                <a:r>
                  <a:rPr lang="zh-CN" altLang="zh-CN" sz="2400" dirty="0">
                    <a:latin typeface="+mn-ea"/>
                  </a:rPr>
                  <a:t>中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样本数据并非都满足这种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非此即彼</a:t>
                </a:r>
                <a:r>
                  <a:rPr lang="zh-CN" altLang="zh-CN" sz="2400" dirty="0">
                    <a:latin typeface="+mn-ea"/>
                  </a:rPr>
                  <a:t>的刚性</a:t>
                </a:r>
                <a:r>
                  <a:rPr lang="zh-CN" altLang="zh-CN" sz="2400" dirty="0" smtClean="0">
                    <a:latin typeface="+mn-ea"/>
                  </a:rPr>
                  <a:t>划分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latin typeface="+mn-ea"/>
                  </a:rPr>
                  <a:t>基本思想：使用模糊数学中属于</a:t>
                </a:r>
                <a:r>
                  <a:rPr lang="en-US" altLang="zh-CN" sz="2400" dirty="0">
                    <a:latin typeface="+mn-ea"/>
                  </a:rPr>
                  <a:t>[0,1]</a:t>
                </a:r>
                <a:r>
                  <a:rPr lang="zh-CN" altLang="en-US" sz="2400" dirty="0">
                    <a:latin typeface="+mn-ea"/>
                  </a:rPr>
                  <a:t>区间的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隶属度</a:t>
                </a:r>
                <a:r>
                  <a:rPr lang="zh-CN" altLang="en-US" sz="2400" dirty="0">
                    <a:latin typeface="+mn-ea"/>
                  </a:rPr>
                  <a:t>指标度量单个样本隶属于各个簇的程度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en-US" sz="2400" dirty="0">
                    <a:latin typeface="+mn-ea"/>
                  </a:rPr>
                  <a:t>规定每个样本到所有簇的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隶属度之和</a:t>
                </a:r>
                <a:r>
                  <a:rPr lang="zh-CN" altLang="en-US" sz="2400" dirty="0">
                    <a:latin typeface="+mn-ea"/>
                  </a:rPr>
                  <a:t>均为</a:t>
                </a:r>
                <a:r>
                  <a:rPr lang="en-US" altLang="zh-CN" sz="2400" dirty="0">
                    <a:latin typeface="+mn-ea"/>
                  </a:rPr>
                  <a:t>1</a:t>
                </a:r>
                <a:r>
                  <a:rPr lang="zh-CN" altLang="en-US" sz="2400" dirty="0">
                    <a:latin typeface="+mn-ea"/>
                  </a:rPr>
                  <a:t>，若某个样本到某个簇的隶属度为</a:t>
                </a:r>
                <a:r>
                  <a:rPr lang="en-US" altLang="zh-CN" sz="2400" dirty="0">
                    <a:latin typeface="+mn-ea"/>
                  </a:rPr>
                  <a:t>1</a:t>
                </a:r>
                <a:r>
                  <a:rPr lang="zh-CN" altLang="en-US" sz="2400" dirty="0">
                    <a:latin typeface="+mn-ea"/>
                  </a:rPr>
                  <a:t>，则表示该样本完全隶属于该</a:t>
                </a:r>
                <a:r>
                  <a:rPr lang="zh-CN" altLang="en-US" sz="2400" dirty="0" smtClean="0">
                    <a:latin typeface="+mn-ea"/>
                  </a:rPr>
                  <a:t>簇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给定示例样本数据集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𝐷</m:t>
                    </m:r>
                    <m:r>
                      <a:rPr lang="en-US" altLang="zh-CN" sz="2400">
                        <a:latin typeface="Cambria Math" panose="02040503050406030204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r>
                      <a:rPr lang="zh-CN" altLang="zh-CN" sz="2400">
                        <a:latin typeface="Cambria Math" panose="02040503050406030204"/>
                      </a:rPr>
                      <m:t>…</m:t>
                    </m:r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}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，假设对数据集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𝐷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进行模糊聚类得到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𝑐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r>
                      <a:rPr lang="zh-CN" altLang="zh-CN" sz="2400">
                        <a:latin typeface="Cambria Math" panose="02040503050406030204"/>
                      </a:rPr>
                      <m:t>…</m:t>
                    </m:r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𝐷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中任意给定单个样本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对于第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𝑗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的隶属度为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，则可使用如下加权欧式距离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𝑤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度量样本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与簇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之间的相关性：</a:t>
                </a:r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𝑡</m:t>
                                  </m:r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 panose="02040503050406030204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>
                                                  <a:latin typeface="Cambria Math" panose="02040503050406030204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>
                                                  <a:latin typeface="Cambria Math" panose="02040503050406030204"/>
                                                </a:rPr>
                                                <m:t>𝑖𝑡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>
                                                  <a:latin typeface="Cambria Math" panose="02040503050406030204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>
                                                  <a:latin typeface="Cambria Math" panose="02040503050406030204"/>
                                                </a:rPr>
                                                <m:t>𝑗𝑡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>
                          <a:latin typeface="Cambria Math" panose="02040503050406030204"/>
                        </a:rPr>
                        <m:t>     </m:t>
                      </m:r>
                    </m:oMath>
                  </m:oMathPara>
                </a14:m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+mn-ea"/>
                  </a:rPr>
                  <a:t>     </a:t>
                </a:r>
                <a:r>
                  <a:rPr lang="zh-CN" altLang="zh-CN" sz="2400" dirty="0">
                    <a:latin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𝑗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的聚类中心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𝑈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𝑡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个坐标</a:t>
                </a:r>
                <a:r>
                  <a:rPr lang="zh-CN" altLang="zh-CN" sz="2400" dirty="0" smtClean="0">
                    <a:latin typeface="+mn-ea"/>
                  </a:rPr>
                  <a:t>分量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依据上述加权欧式距离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𝑤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计算公式可得所有簇内加权距离之和为：</a:t>
                </a:r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/>
                        </a:rPr>
                        <m:t>𝑑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𝑗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/>
                            </a:rPr>
                            <m:t>𝑐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zh-CN" altLang="zh-CN" sz="2400" i="1">
                                              <a:latin typeface="Cambria Math" panose="02040503050406030204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2400" i="1">
                                                          <a:latin typeface="Cambria Math" panose="02040503050406030204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>
                                                          <a:latin typeface="Cambria Math" panose="02040503050406030204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>
                                                          <a:latin typeface="Cambria Math" panose="02040503050406030204"/>
                                                        </a:rPr>
                                                        <m:t>𝑖𝑡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2400">
                                                      <a:latin typeface="Cambria Math" panose="02040503050406030204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2400" i="1">
                                                          <a:latin typeface="Cambria Math" panose="02040503050406030204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>
                                                          <a:latin typeface="Cambria Math" panose="02040503050406030204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>
                                                          <a:latin typeface="Cambria Math" panose="02040503050406030204"/>
                                                        </a:rPr>
                                                        <m:t>𝑗𝑡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CN" sz="2400">
                                                  <a:latin typeface="Cambria Math" panose="02040503050406030204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zh-CN" altLang="zh-CN" sz="2400" i="1">
                                          <a:latin typeface="Cambria Math" panose="02040503050406030204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    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为控制隶属度对聚类最终效果的影响并简化计算，可将上述加权距离之和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𝑑</m:t>
                    </m:r>
                    <m:r>
                      <a:rPr lang="en-US" altLang="zh-CN" sz="2400">
                        <a:latin typeface="Cambria Math" panose="02040503050406030204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改写为如下形式：</a:t>
                </a:r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/>
                        </a:rPr>
                        <m:t>𝐽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𝑗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/>
                            </a:rPr>
                            <m:t>𝑐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𝑝</m:t>
                                  </m:r>
                                </m:sup>
                              </m:sSubSup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𝑡</m:t>
                                  </m:r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𝑖𝑡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𝑗𝑡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>
                          <a:latin typeface="Cambria Math" panose="02040503050406030204"/>
                        </a:rPr>
                        <m:t>       </m:t>
                      </m:r>
                    </m:oMath>
                  </m:oMathPara>
                </a14:m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+mn-ea"/>
                  </a:rPr>
                  <a:t>     </a:t>
                </a:r>
                <a:r>
                  <a:rPr lang="zh-CN" altLang="zh-CN" sz="2400" dirty="0">
                    <a:latin typeface="+mn-ea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𝑝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为控制隶属度影响的参数，通常取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𝑝</m:t>
                    </m:r>
                    <m:r>
                      <a:rPr lang="en-US" altLang="zh-CN" sz="2400">
                        <a:latin typeface="Cambria Math" panose="02040503050406030204"/>
                      </a:rPr>
                      <m:t>=</m:t>
                    </m:r>
                    <m:r>
                      <a:rPr lang="en-US" altLang="zh-CN" sz="2400">
                        <a:latin typeface="Cambria Math" panose="02040503050406030204"/>
                      </a:rPr>
                      <m:t>2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。</a:t>
                </a:r>
                <a:r>
                  <a:rPr lang="en-US" altLang="zh-CN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𝑝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值越大，则隶属度对最终的聚类效果影响就越大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8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上述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0000FF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的函数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𝐽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400" dirty="0">
                    <a:latin typeface="+mn-ea"/>
                  </a:rPr>
                  <a:t>既包含所有簇内加权总距离，又包含该聚类算法边界划分的模糊程度，故可将其作为目标函数将样本数据集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𝐷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的模糊聚类问题转化为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𝐽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400" dirty="0">
                    <a:latin typeface="+mn-ea"/>
                  </a:rPr>
                  <a:t>的最小值优化问题，</a:t>
                </a:r>
                <a:r>
                  <a:rPr lang="zh-CN" altLang="en-US" sz="2400" dirty="0">
                    <a:latin typeface="+mn-ea"/>
                  </a:rPr>
                  <a:t>即：</a:t>
                </a:r>
                <a:endParaRPr lang="en-US" altLang="zh-CN" sz="2400" dirty="0">
                  <a:latin typeface="+mn-ea"/>
                </a:endParaRP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/>
                            </a:rPr>
                            <m:t>arg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400">
                              <a:latin typeface="Cambria Math" panose="02040503050406030204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>
                              <a:latin typeface="Cambria Math" panose="02040503050406030204"/>
                            </a:rPr>
                            <m:t>;  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/>
                        </a:rPr>
                        <m:t>s</m:t>
                      </m:r>
                      <m:r>
                        <a:rPr lang="en-US" altLang="zh-CN" sz="2400">
                          <a:latin typeface="Cambria Math" panose="02040503050406030204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/>
                        </a:rPr>
                        <m:t>t</m:t>
                      </m:r>
                      <m:r>
                        <a:rPr lang="en-US" altLang="zh-CN" sz="2400">
                          <a:latin typeface="Cambria Math" panose="02040503050406030204"/>
                        </a:rPr>
                        <m:t>.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𝑗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/>
                        </a:rPr>
                        <m:t>1</m:t>
                      </m:r>
                      <m:r>
                        <a:rPr lang="en-US" altLang="zh-CN" sz="2400">
                          <a:latin typeface="Cambria Math" panose="02040503050406030204"/>
                        </a:rPr>
                        <m:t>         </m:t>
                      </m:r>
                    </m:oMath>
                  </m:oMathPara>
                </a14:m>
                <a:endParaRPr lang="zh-CN" altLang="zh-CN" sz="2400" dirty="0">
                  <a:latin typeface="+mn-ea"/>
                </a:endParaRPr>
              </a:p>
              <a:p>
                <a:pPr marL="457200" lvl="1" indent="0">
                  <a:buNone/>
                </a:pP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8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zh-CN" altLang="zh-CN" sz="24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可用拉格朗日乘数法求解上述条件优化问题。令拉格朗日函数为：</a:t>
                </a:r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sz="2400">
                              <a:latin typeface="Cambria Math" panose="02040503050406030204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𝑗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/>
                            </a:rPr>
                            <m:t>𝑐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𝑝</m:t>
                                  </m:r>
                                </m:sup>
                              </m:sSubSup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𝑡</m:t>
                                  </m:r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𝑖𝑡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latin typeface="Cambria Math" panose="02040503050406030204"/>
                                            </a:rPr>
                                            <m:t>𝑗𝑡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b="0" i="0" smtClean="0">
                          <a:latin typeface="Cambria Math" panose="02040503050406030204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𝑖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𝑗</m:t>
                                  </m:r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=</m:t>
                                  </m:r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𝑐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latin typeface="Cambria Math" panose="02040503050406030204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−</m:t>
                                  </m:r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1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本节目录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8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分别令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400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的偏导数令为</a:t>
                </a:r>
                <a:r>
                  <a:rPr lang="en-US" altLang="zh-CN" sz="2400" dirty="0">
                    <a:latin typeface="+mn-ea"/>
                  </a:rPr>
                  <a:t>0</a:t>
                </a:r>
                <a:r>
                  <a:rPr lang="zh-CN" altLang="zh-CN" sz="2400" dirty="0">
                    <a:latin typeface="+mn-ea"/>
                  </a:rPr>
                  <a:t>，则有：</a:t>
                </a:r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8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/>
                            </a:rPr>
                            <m:t>𝜕</m:t>
                          </m:r>
                          <m:acc>
                            <m:accPr>
                              <m:ctrlPr>
                                <a:rPr lang="zh-CN" altLang="zh-CN" sz="1800" i="1">
                                  <a:latin typeface="Cambria Math" panose="02040503050406030204"/>
                                </a:rPr>
                              </m:ctrlPr>
                            </m:accPr>
                            <m:e>
                              <m:r>
                                <a:rPr lang="en-US" altLang="zh-CN" sz="1800">
                                  <a:latin typeface="Cambria Math" panose="02040503050406030204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altLang="zh-CN" sz="1800">
                              <a:latin typeface="Cambria Math" panose="02040503050406030204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1800">
                                  <a:latin typeface="Cambria Math" panose="02040503050406030204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sz="1800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sz="1800">
                          <a:latin typeface="Cambria Math" panose="02040503050406030204"/>
                        </a:rPr>
                        <m:t>𝑝</m:t>
                      </m:r>
                      <m:sSubSup>
                        <m:sSubSupPr>
                          <m:ctrlPr>
                            <a:rPr lang="zh-CN" altLang="zh-CN" sz="18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1800">
                              <a:latin typeface="Cambria Math" panose="02040503050406030204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>
                              <a:latin typeface="Cambria Math" panose="02040503050406030204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sz="1800">
                              <a:latin typeface="Cambria Math" panose="02040503050406030204"/>
                            </a:rPr>
                            <m:t>𝑝</m:t>
                          </m:r>
                          <m:r>
                            <a:rPr lang="en-US" altLang="zh-CN" sz="1800">
                              <a:latin typeface="Cambria Math" panose="02040503050406030204"/>
                            </a:rPr>
                            <m:t>−</m:t>
                          </m:r>
                          <m:r>
                            <a:rPr lang="en-US" altLang="zh-CN" sz="1800">
                              <a:latin typeface="Cambria Math" panose="02040503050406030204"/>
                            </a:rPr>
                            <m:t>1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zh-CN" altLang="zh-CN" sz="1800" i="1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altLang="zh-CN" sz="1800">
                              <a:latin typeface="Cambria Math" panose="02040503050406030204"/>
                            </a:rPr>
                            <m:t>𝑡</m:t>
                          </m:r>
                          <m:r>
                            <a:rPr lang="en-US" altLang="zh-CN" sz="1800">
                              <a:latin typeface="Cambria Math" panose="02040503050406030204"/>
                            </a:rPr>
                            <m:t>=</m:t>
                          </m:r>
                          <m:r>
                            <a:rPr lang="en-US" altLang="zh-CN" sz="18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>
                              <a:latin typeface="Cambria Math" panose="02040503050406030204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latin typeface="Cambria Math" panose="02040503050406030204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altLang="zh-CN" sz="1800">
                                  <a:latin typeface="Cambria Math" panose="02040503050406030204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𝑗𝑡</m:t>
                                  </m:r>
                                </m:sub>
                              </m:sSub>
                              <m:r>
                                <a:rPr lang="en-US" altLang="zh-CN" sz="1800">
                                  <a:latin typeface="Cambria Math" panose="02040503050406030204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800" b="0" i="0" smtClean="0">
                          <a:latin typeface="Cambria Math" panose="02040503050406030204"/>
                        </a:rPr>
                        <m:t>−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1800">
                              <a:latin typeface="Cambria Math" panose="02040503050406030204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800">
                              <a:latin typeface="Cambria Math" panose="02040503050406030204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sz="1800">
                          <a:latin typeface="Cambria Math" panose="02040503050406030204"/>
                        </a:rPr>
                        <m:t>0</m:t>
                      </m:r>
                    </m:oMath>
                  </m:oMathPara>
                </a14:m>
                <a:endParaRPr lang="zh-CN" altLang="zh-CN" sz="18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解得：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[</m:t>
                        </m:r>
                        <m:f>
                          <m:fPr>
                            <m:ctrlPr>
                              <a:rPr lang="zh-CN" altLang="zh-CN" sz="2000" i="1">
                                <a:latin typeface="Cambria Math" panose="02040503050406030204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>
                                <a:latin typeface="Cambria Math" panose="02040503050406030204"/>
                              </a:rPr>
                              <m:t>𝑝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sz="2000" i="1">
                                    <a:latin typeface="Cambria Math" panose="02040503050406030204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𝑡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=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>
                                        <a:latin typeface="Cambria Math" panose="02040503050406030204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𝑖𝑡</m:t>
                                        </m:r>
                                      </m:sub>
                                    </m:sSub>
                                    <m:r>
                                      <a:rPr lang="en-US" altLang="zh-CN" sz="2000">
                                        <a:latin typeface="Cambria Math" panose="02040503050406030204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𝑗𝑡</m:t>
                                        </m:r>
                                      </m:sub>
                                    </m:sSub>
                                    <m:r>
                                      <a:rPr lang="en-US" altLang="zh-CN" sz="2000">
                                        <a:latin typeface="Cambria Math" panose="02040503050406030204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2000">
                                        <a:latin typeface="Cambria Math" panose="02040503050406030204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altLang="zh-CN" sz="2000">
                            <a:latin typeface="Cambria Math" panose="02040503050406030204"/>
                          </a:rPr>
                          <m:t>]</m:t>
                        </m:r>
                      </m:e>
                      <m:sup>
                        <m:f>
                          <m:fPr>
                            <m:ctrlPr>
                              <a:rPr lang="zh-CN" altLang="zh-CN" sz="2000" i="1"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altLang="zh-CN" sz="2000">
                                <a:latin typeface="Cambria Math" panose="02040503050406030204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>
                                <a:latin typeface="Cambria Math" panose="02040503050406030204"/>
                              </a:rPr>
                              <m:t>𝑝</m:t>
                            </m:r>
                            <m:r>
                              <a:rPr lang="en-US" altLang="zh-CN" sz="2000">
                                <a:latin typeface="Cambria Math" panose="02040503050406030204"/>
                              </a:rPr>
                              <m:t>−</m:t>
                            </m:r>
                            <m:r>
                              <a:rPr lang="en-US" altLang="zh-CN" sz="2000">
                                <a:latin typeface="Cambria Math" panose="02040503050406030204"/>
                              </a:rPr>
                              <m:t>1</m:t>
                            </m:r>
                          </m:den>
                        </m:f>
                      </m:sup>
                    </m:sSup>
                    <m:r>
                      <a:rPr lang="en-US" altLang="zh-CN" sz="2000">
                        <a:latin typeface="Cambria Math" panose="02040503050406030204"/>
                      </a:rPr>
                      <m:t>        </m:t>
                    </m:r>
                  </m:oMath>
                </a14:m>
                <a:endParaRPr lang="zh-CN" altLang="zh-CN" sz="20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结合隶属度约束条件可消去未知参数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𝜆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，得到隶属度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的计算公式：</a:t>
                </a:r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1800">
                              <a:latin typeface="Cambria Math" panose="02040503050406030204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>
                              <a:latin typeface="Cambria Math" panose="02040503050406030204"/>
                            </a:rPr>
                            <m:t>𝑖𝑗</m:t>
                          </m:r>
                        </m:sub>
                      </m:sSub>
                      <m:r>
                        <a:rPr lang="en-US" altLang="zh-CN" sz="1800">
                          <a:latin typeface="Cambria Math" panose="02040503050406030204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zh-CN" sz="1800" i="1">
                                      <a:latin typeface="Cambria Math" panose="02040503050406030204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𝑘</m:t>
                                  </m:r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=</m:t>
                                  </m:r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𝑐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sz="18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zh-CN" altLang="zh-CN" sz="18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altLang="zh-CN" sz="1800">
                                                  <a:latin typeface="Cambria Math" panose="02040503050406030204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1800">
                                                  <a:latin typeface="Cambria Math" panose="02040503050406030204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1800">
                                                  <a:latin typeface="Cambria Math" panose="02040503050406030204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800">
                                                  <a:latin typeface="Cambria Math" panose="02040503050406030204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1800" i="1">
                                                      <a:latin typeface="Cambria Math" panose="02040503050406030204" charset="0"/>
                                                      <a:cs typeface="Cambria Math" panose="02040503050406030204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zh-CN" altLang="zh-CN" sz="1800" i="1">
                                                          <a:latin typeface="Cambria Math" panose="02040503050406030204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zh-CN" altLang="zh-CN" sz="1800" i="1">
                                                              <a:latin typeface="Cambria Math" panose="02040503050406030204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1800">
                                                              <a:latin typeface="Cambria Math" panose="02040503050406030204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1800">
                                                              <a:latin typeface="Cambria Math" panose="02040503050406030204"/>
                                                            </a:rPr>
                                                            <m:t>𝑖𝑡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1800">
                                                          <a:latin typeface="Cambria Math" panose="02040503050406030204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zh-CN" altLang="zh-CN" sz="1800" i="1">
                                                              <a:latin typeface="Cambria Math" panose="02040503050406030204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1800">
                                                              <a:latin typeface="Cambria Math" panose="02040503050406030204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1800" i="1">
                                                              <a:latin typeface="Cambria Math" panose="02040503050406030204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en-US" altLang="zh-CN" sz="1800">
                                                              <a:latin typeface="Cambria Math" panose="02040503050406030204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charset="0"/>
                                                      <a:cs typeface="Cambria Math" panose="02040503050406030204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zh-CN" altLang="zh-CN" sz="18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altLang="zh-CN" sz="1800">
                                                  <a:latin typeface="Cambria Math" panose="02040503050406030204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1800">
                                                  <a:latin typeface="Cambria Math" panose="02040503050406030204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1800">
                                                  <a:latin typeface="Cambria Math" panose="02040503050406030204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800">
                                                  <a:latin typeface="Cambria Math" panose="02040503050406030204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sz="1800" i="1">
                                                      <a:latin typeface="Cambria Math" panose="02040503050406030204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zh-CN" altLang="zh-CN" sz="1800" i="1">
                                                          <a:latin typeface="Cambria Math" panose="02040503050406030204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zh-CN" altLang="zh-CN" sz="1800" i="1">
                                                              <a:latin typeface="Cambria Math" panose="02040503050406030204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1800">
                                                              <a:latin typeface="Cambria Math" panose="02040503050406030204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1800">
                                                              <a:latin typeface="Cambria Math" panose="02040503050406030204"/>
                                                            </a:rPr>
                                                            <m:t>𝑖𝑡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1800">
                                                          <a:latin typeface="Cambria Math" panose="02040503050406030204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zh-CN" altLang="zh-CN" sz="1800" i="1">
                                                              <a:latin typeface="Cambria Math" panose="02040503050406030204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1800">
                                                              <a:latin typeface="Cambria Math" panose="02040503050406030204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1800" i="1">
                                                              <a:latin typeface="Cambria Math" panose="02040503050406030204"/>
                                                            </a:rPr>
                                                            <m:t>𝑘</m:t>
                                                          </m:r>
                                                          <m:r>
                                                            <a:rPr lang="en-US" altLang="zh-CN" sz="1800">
                                                              <a:latin typeface="Cambria Math" panose="02040503050406030204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altLang="zh-CN" sz="1800">
                                                      <a:latin typeface="Cambria Math" panose="02040503050406030204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  <m:sup>
                              <m:f>
                                <m:fPr>
                                  <m:ctrlPr>
                                    <a:rPr lang="zh-CN" altLang="zh-CN" sz="1800" i="1">
                                      <a:latin typeface="Cambria Math" panose="02040503050406030204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𝑝</m:t>
                                  </m:r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−</m:t>
                                  </m:r>
                                  <m:r>
                                    <a:rPr lang="en-US" altLang="zh-CN" sz="1800">
                                      <a:latin typeface="Cambria Math" panose="02040503050406030204"/>
                                    </a:rPr>
                                    <m:t>1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sz="18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上式表明第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𝑖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个样本到第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𝑗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个簇的最佳隶属度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取决于该样本点到第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𝑗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个簇心的距离与其到所有簇心距离的比值之和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-3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还可以将目标函数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400" dirty="0">
                    <a:latin typeface="+mn-ea"/>
                  </a:rPr>
                  <a:t>看成是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0000FF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的函数</a:t>
                </a:r>
                <a:r>
                  <a:rPr lang="zh-CN" altLang="zh-CN" sz="2400" dirty="0">
                    <a:latin typeface="+mn-ea"/>
                  </a:rPr>
                  <a:t>，即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𝑗𝑡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400" dirty="0">
                    <a:latin typeface="+mn-ea"/>
                  </a:rPr>
                  <a:t>，并由此通过对目标函数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𝑗𝑡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400" dirty="0">
                    <a:latin typeface="+mn-ea"/>
                  </a:rPr>
                  <a:t>作最小值优化计算进一步得到各簇最优聚类中心坐标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𝑈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。为此，分别令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𝑗𝑡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400" dirty="0">
                    <a:latin typeface="+mn-ea"/>
                  </a:rPr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的偏导数为</a:t>
                </a:r>
                <a:r>
                  <a:rPr lang="en-US" altLang="zh-CN" sz="2400" dirty="0">
                    <a:latin typeface="+mn-ea"/>
                  </a:rPr>
                  <a:t>0</a:t>
                </a:r>
                <a:r>
                  <a:rPr lang="zh-CN" altLang="zh-CN" sz="2400" dirty="0">
                    <a:latin typeface="+mn-ea"/>
                  </a:rPr>
                  <a:t>，可得到如下方程：</a:t>
                </a:r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/>
                        </a:rPr>
                        <m:t>−</m:t>
                      </m:r>
                      <m:r>
                        <a:rPr lang="en-US" altLang="zh-CN" sz="2400">
                          <a:latin typeface="Cambria Math" panose="02040503050406030204"/>
                        </a:rPr>
                        <m:t>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𝑖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𝑝</m:t>
                              </m:r>
                            </m:sup>
                          </m:sSubSup>
                          <m:r>
                            <a:rPr lang="en-US" altLang="zh-CN" sz="2400">
                              <a:latin typeface="Cambria Math" panose="02040503050406030204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𝑗𝑡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/>
                            </a:rPr>
                            <m:t>)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/>
                        </a:rPr>
                        <m:t>0</m:t>
                      </m:r>
                    </m:oMath>
                  </m:oMathPara>
                </a14:m>
                <a:endParaRPr lang="zh-CN" altLang="zh-CN" sz="24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即有：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=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Sup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𝑝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𝑖𝑡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=</m:t>
                        </m:r>
                        <m:r>
                          <a:rPr lang="en-US" altLang="zh-CN" sz="2400"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bSup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𝑝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𝑗𝑡</m:t>
                        </m:r>
                      </m:sub>
                    </m:sSub>
                    <m:r>
                      <a:rPr lang="zh-CN" altLang="zh-CN" sz="2400">
                        <a:latin typeface="Cambria Math" panose="02040503050406030204"/>
                      </a:rPr>
                      <m:t>，</m:t>
                    </m:r>
                    <m:r>
                      <a:rPr lang="en-US" altLang="zh-CN" sz="2400">
                        <a:latin typeface="Cambria Math" panose="02040503050406030204"/>
                      </a:rPr>
                      <m:t>𝑡</m:t>
                    </m:r>
                    <m:r>
                      <a:rPr lang="en-US" altLang="zh-CN" sz="2400">
                        <a:latin typeface="Cambria Math" panose="02040503050406030204"/>
                      </a:rPr>
                      <m:t>=</m:t>
                    </m:r>
                    <m:r>
                      <a:rPr lang="en-US" altLang="zh-CN" sz="2400">
                        <a:latin typeface="Cambria Math" panose="02040503050406030204"/>
                      </a:rPr>
                      <m:t>1</m:t>
                    </m:r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r>
                      <a:rPr lang="en-US" altLang="zh-CN" sz="2400">
                        <a:latin typeface="Cambria Math" panose="02040503050406030204"/>
                      </a:rPr>
                      <m:t>2</m:t>
                    </m:r>
                    <m:r>
                      <a:rPr lang="en-US" altLang="zh-CN" sz="2400">
                        <a:latin typeface="Cambria Math" panose="02040503050406030204"/>
                      </a:rPr>
                      <m:t>,…,</m:t>
                    </m:r>
                    <m:r>
                      <a:rPr lang="en-US" altLang="zh-CN" sz="2400">
                        <a:latin typeface="Cambria Math" panose="02040503050406030204"/>
                      </a:rPr>
                      <m:t>𝑚</m:t>
                    </m:r>
                    <m:r>
                      <a:rPr lang="en-US" altLang="zh-CN" sz="2400">
                        <a:latin typeface="Cambria Math" panose="02040503050406030204"/>
                      </a:rPr>
                      <m:t>       </m:t>
                    </m:r>
                  </m:oMath>
                </a14:m>
                <a:endParaRPr lang="zh-CN" altLang="zh-CN" sz="24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由此可得如下聚类中心计算公式：</a:t>
                </a:r>
                <a:endParaRPr lang="zh-CN" altLang="zh-CN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𝑖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=</m:t>
                              </m:r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>
                                  <a:latin typeface="Cambria Math" panose="02040503050406030204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sz="2400" i="1">
                                      <a:latin typeface="Cambria Math" panose="020405030504060302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2400">
                                      <a:latin typeface="Cambria Math" panose="02040503050406030204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605" y="1124585"/>
                <a:ext cx="8481695" cy="525653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𝑐</m:t>
                    </m:r>
                    <m:r>
                      <a:rPr lang="en-US" altLang="zh-CN" sz="2400">
                        <a:latin typeface="Cambria Math" panose="02040503050406030204"/>
                      </a:rPr>
                      <m:t>–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均值聚类算法依据上述隶属度和聚类中心计算公式，算法具体步骤如下：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设定簇的数目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𝑐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和阈值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𝜀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，并令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𝑠</m:t>
                    </m:r>
                    <m:r>
                      <a:rPr lang="en-US" altLang="zh-CN" sz="2400">
                        <a:latin typeface="Cambria Math" panose="02040503050406030204"/>
                      </a:rPr>
                      <m:t>=</m:t>
                    </m:r>
                    <m:r>
                      <a:rPr lang="en-US" altLang="zh-CN" sz="2400">
                        <a:latin typeface="Cambria Math" panose="02040503050406030204"/>
                      </a:rPr>
                      <m:t>0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。随机初始化所有样本对所有簇的隶属度，并将其记录在隶属度矩阵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𝑄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中，即：</a:t>
                </a:r>
                <a:endParaRPr lang="en-US" altLang="zh-CN" sz="2400" dirty="0">
                  <a:latin typeface="+mn-ea"/>
                </a:endParaRP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en-US" altLang="zh-CN" sz="2400" b="0" i="1">
                              <a:latin typeface="Cambria Math" panose="02040503050406030204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400" b="0" i="1">
                              <a:latin typeface="Cambria Math" panose="02040503050406030204"/>
                            </a:rPr>
                            <m:t>0</m:t>
                          </m:r>
                        </m:sup>
                      </m:sSup>
                      <m:r>
                        <a:rPr lang="en-US" altLang="zh-CN" sz="2400" b="0">
                          <a:latin typeface="Cambria Math" panose="02040503050406030204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latin typeface="Cambria Math" panose="0204050305040603020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zh-CN" sz="2400" b="0">
                                    <a:latin typeface="Cambria Math" panose="02040503050406030204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zh-CN" sz="2400" b="0">
                                    <a:latin typeface="Cambria Math" panose="02040503050406030204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zh-CN" altLang="zh-CN" sz="2400" b="0">
                                    <a:latin typeface="Cambria Math" panose="02040503050406030204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zh-CN" altLang="zh-CN" sz="2400" b="0">
                                    <a:latin typeface="Cambria Math" panose="02040503050406030204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𝑛</m:t>
                                    </m:r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zh-CN" sz="2400" b="0">
                                    <a:latin typeface="Cambria Math" panose="02040503050406030204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/>
                                      </a:rPr>
                                      <m:t>𝑛𝑐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latin typeface="Cambria Math" panose="02040503050406030204"/>
                        </a:rPr>
                        <m:t>       </m:t>
                      </m:r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+mn-ea"/>
                  </a:rPr>
                  <a:t>     </a:t>
                </a:r>
                <a:r>
                  <a:rPr lang="zh-CN" altLang="zh-CN" sz="2400" dirty="0">
                    <a:latin typeface="+mn-ea"/>
                  </a:rPr>
                  <a:t>其中元素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</a:rPr>
                  <a:t>为非负实数且满足隶属度约束条件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𝑗</m:t>
                        </m:r>
                        <m:r>
                          <a:rPr lang="en-US" altLang="zh-CN" sz="2000">
                            <a:latin typeface="Cambria Math" panose="02040503050406030204"/>
                          </a:rPr>
                          <m:t>=</m:t>
                        </m:r>
                        <m:r>
                          <a:rPr lang="en-US" altLang="zh-CN" sz="2000"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r>
                      <a:rPr lang="en-US" altLang="zh-CN" sz="2000">
                        <a:latin typeface="Cambria Math" panose="02040503050406030204"/>
                      </a:rPr>
                      <m:t>1</m:t>
                    </m:r>
                  </m:oMath>
                </a14:m>
                <a:endParaRPr lang="en-US" altLang="zh-CN" sz="200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605" y="1124585"/>
                <a:ext cx="8481695" cy="5256530"/>
              </a:xfrm>
              <a:prstGeom prst="rect">
                <a:avLst/>
              </a:prstGeom>
              <a:blipFill rotWithShape="1">
                <a:blip r:embed="rId1"/>
                <a:stretch>
                  <a:fillRect r="-2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800" b="1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使用隶属度矩阵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𝑄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计算各簇的聚类中心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/>
                          </a:rPr>
                          <m:t>𝑗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𝑞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r>
                      <a:rPr lang="en-US" altLang="zh-CN" sz="2400">
                        <a:latin typeface="Cambria Math" panose="02040503050406030204"/>
                      </a:rPr>
                      <m:t>𝑗</m:t>
                    </m:r>
                    <m:r>
                      <a:rPr lang="en-US" altLang="zh-CN" sz="2400">
                        <a:latin typeface="Cambria Math" panose="02040503050406030204"/>
                      </a:rPr>
                      <m:t>=</m:t>
                    </m:r>
                    <m:r>
                      <a:rPr lang="en-US" altLang="zh-CN" sz="2400">
                        <a:latin typeface="Cambria Math" panose="02040503050406030204"/>
                      </a:rPr>
                      <m:t>1</m:t>
                    </m:r>
                    <m:r>
                      <a:rPr lang="en-US" altLang="zh-CN" sz="2400">
                        <a:latin typeface="Cambria Math" panose="02040503050406030204"/>
                      </a:rPr>
                      <m:t>,</m:t>
                    </m:r>
                    <m:r>
                      <a:rPr lang="en-US" altLang="zh-CN" sz="2400">
                        <a:latin typeface="Cambria Math" panose="02040503050406030204"/>
                      </a:rPr>
                      <m:t>2</m:t>
                    </m:r>
                    <m:r>
                      <a:rPr lang="en-US" altLang="zh-CN" sz="2400">
                        <a:latin typeface="Cambria Math" panose="02040503050406030204"/>
                      </a:rPr>
                      <m:t>,…,</m:t>
                    </m:r>
                    <m:r>
                      <a:rPr lang="en-US" altLang="zh-CN" sz="2400">
                        <a:latin typeface="Cambria Math" panose="02040503050406030204"/>
                      </a:rPr>
                      <m:t>𝑐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，计算目标函数值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𝐽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𝑡</m:t>
                        </m:r>
                      </m:sup>
                    </m:sSup>
                  </m:oMath>
                </a14:m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𝐽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𝑠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/>
                      </a:rPr>
                      <m:t>ε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或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𝑠</m:t>
                            </m:r>
                            <m:r>
                              <a:rPr lang="zh-CN" altLang="en-US" sz="2400">
                                <a:latin typeface="Cambria Math" panose="02040503050406030204"/>
                              </a:rPr>
                              <m:t>−</m:t>
                            </m:r>
                            <m:r>
                              <a:rPr lang="en-US" altLang="zh-CN" sz="2400">
                                <a:latin typeface="Cambria Math" panose="02040503050406030204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altLang="zh-CN" sz="2400">
                        <a:latin typeface="Cambria Math" panose="02040503050406030204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/>
                      </a:rPr>
                      <m:t>ε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，则更新隶属度矩阵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𝑄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𝑠</m:t>
                    </m:r>
                    <m:r>
                      <a:rPr lang="en-US" altLang="zh-CN" sz="2400">
                        <a:latin typeface="Cambria Math" panose="02040503050406030204"/>
                      </a:rPr>
                      <m:t>=</m:t>
                    </m:r>
                    <m:r>
                      <a:rPr lang="en-US" altLang="zh-CN" sz="2400">
                        <a:latin typeface="Cambria Math" panose="02040503050406030204"/>
                      </a:rPr>
                      <m:t>𝑠</m:t>
                    </m:r>
                    <m:r>
                      <a:rPr lang="en-US" altLang="zh-CN" sz="2400">
                        <a:latin typeface="Cambria Math" panose="02040503050406030204"/>
                      </a:rPr>
                      <m:t>+</m:t>
                    </m:r>
                    <m:r>
                      <a:rPr lang="en-US" altLang="zh-CN" sz="2400">
                        <a:latin typeface="Cambria Math" panose="02040503050406030204"/>
                      </a:rPr>
                      <m:t>1</m:t>
                    </m:r>
                  </m:oMath>
                </a14:m>
                <a:r>
                  <a:rPr lang="zh-CN" altLang="zh-CN" sz="2400" dirty="0">
                    <a:latin typeface="+mn-ea"/>
                  </a:rPr>
                  <a:t>并返回步骤</a:t>
                </a:r>
                <a:r>
                  <a:rPr lang="en-US" altLang="zh-CN" sz="2400" dirty="0">
                    <a:latin typeface="+mn-ea"/>
                  </a:rPr>
                  <a:t>2</a:t>
                </a:r>
                <a:r>
                  <a:rPr lang="zh-CN" altLang="zh-CN" sz="2400" dirty="0">
                    <a:latin typeface="+mn-ea"/>
                  </a:rPr>
                  <a:t>；否则，依据隶属度矩阵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/>
                          </a:rPr>
                          <m:t>𝑄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zh-CN" altLang="zh-CN" sz="2400" dirty="0">
                    <a:latin typeface="+mn-ea"/>
                  </a:rPr>
                  <a:t>得到聚类结果并结束算法</a:t>
                </a:r>
                <a:endParaRPr lang="en-US" altLang="zh-CN" sz="240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0" lvl="1" indent="0">
                  <a:buNone/>
                </a:pP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例题：</a:t>
                </a:r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现假设在二维平面中有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6</a:t>
                </a:r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个点，如表所示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试使用模糊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sz="2400">
                        <a:latin typeface="Cambria Math" panose="02040503050406030204"/>
                        <a:ea typeface="黑体" panose="02010609060101010101" pitchFamily="49" charset="-122"/>
                      </a:rPr>
                      <m:t>–</m:t>
                    </m:r>
                  </m:oMath>
                </a14:m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均值聚类算法对数据集进行模糊二均值聚类，当每个聚类中心相邻两次迭代的变化均小于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/>
                            <a:ea typeface="黑体" panose="020106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sz="2400">
                            <a:latin typeface="Cambria Math" panose="02040503050406030204"/>
                            <a:ea typeface="黑体" panose="02010609060101010101" pitchFamily="49" charset="-122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时停止聚类过程并算出相应的聚类中心和隶属度矩阵结果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2195736" y="2996952"/>
              <a:ext cx="5328593" cy="158417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44998"/>
                    <a:gridCol w="802288"/>
                    <a:gridCol w="802288"/>
                    <a:gridCol w="802288"/>
                    <a:gridCol w="801156"/>
                    <a:gridCol w="802288"/>
                    <a:gridCol w="673287"/>
                  </a:tblGrid>
                  <a:tr h="5280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5280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𝑖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4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14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18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21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5280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/>
                                        <a:ea typeface="+mn-ea"/>
                                        <a:cs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𝑖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charset="0"/>
                                        <a:ea typeface="+mn-ea"/>
                                        <a:cs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10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6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8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11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7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2195736" y="2996952"/>
              <a:ext cx="5328593" cy="158417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44998"/>
                    <a:gridCol w="802288"/>
                    <a:gridCol w="802288"/>
                    <a:gridCol w="802288"/>
                    <a:gridCol w="801156"/>
                    <a:gridCol w="802288"/>
                    <a:gridCol w="673287"/>
                  </a:tblGrid>
                  <a:tr h="5283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 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</a:tr>
                  <a:tr h="5276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4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9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14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18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21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  <a:tr h="5283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3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>
                              <a:effectLst/>
                              <a:ea typeface="+mn-ea"/>
                              <a:cs typeface="+mn-ea"/>
                            </a:rPr>
                            <a:t>10</a:t>
                          </a:r>
                          <a:endParaRPr lang="zh-CN" sz="2400" kern="10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6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8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11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934335" algn="l"/>
                            </a:tabLst>
                          </a:pPr>
                          <a:r>
                            <a:rPr lang="en-US" sz="1800" kern="100" dirty="0">
                              <a:effectLst/>
                              <a:ea typeface="+mn-ea"/>
                              <a:cs typeface="+mn-ea"/>
                            </a:rPr>
                            <a:t>7</a:t>
                          </a:r>
                          <a:endParaRPr lang="zh-CN" sz="2400" kern="100" dirty="0">
                            <a:effectLst/>
                            <a:latin typeface="Calibri" panose="020F0502020204030204" charset="0"/>
                            <a:ea typeface="+mn-ea"/>
                            <a:cs typeface="+mn-ea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457200" lvl="1" indent="0">
                  <a:buNone/>
                </a:pP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buNone/>
                </a:pP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buNone/>
                </a:pPr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zh-CN" sz="2000" dirty="0" smtClean="0">
                    <a:latin typeface="+mn-ea"/>
                  </a:rPr>
                  <a:t>将</a:t>
                </a:r>
                <a:r>
                  <a:rPr lang="zh-CN" altLang="zh-CN" sz="2000" dirty="0">
                    <a:latin typeface="+mn-ea"/>
                  </a:rPr>
                  <a:t>表中数据点二维空间分布情况如图所示。取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/>
                      </a:rPr>
                      <m:t>𝑝</m:t>
                    </m:r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r>
                      <a:rPr lang="en-US" altLang="zh-CN" sz="2000">
                        <a:latin typeface="Cambria Math" panose="02040503050406030204"/>
                      </a:rPr>
                      <m:t>2</m:t>
                    </m:r>
                  </m:oMath>
                </a14:m>
                <a:r>
                  <a:rPr lang="zh-CN" altLang="zh-CN" sz="2000" dirty="0">
                    <a:latin typeface="+mn-ea"/>
                  </a:rPr>
                  <a:t>，并令：</a:t>
                </a: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000" i="1">
                                      <a:latin typeface="Cambria Math" panose="02040503050406030204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𝑡</m:t>
                                  </m:r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=</m:t>
                                  </m:r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latin typeface="Cambria Math" panose="02040503050406030204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>
                                                  <a:latin typeface="Cambria Math" panose="02040503050406030204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/>
                                                </a:rPr>
                                                <m:t>𝑖𝑡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>
                                              <a:latin typeface="Cambria Math" panose="02040503050406030204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>
                                                  <a:latin typeface="Cambria Math" panose="02040503050406030204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/>
                                                </a:rPr>
                                                <m:t>𝑗𝑡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CN" altLang="zh-CN" sz="2000">
                          <a:latin typeface="Cambria Math" panose="02040503050406030204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𝑖𝑘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000" i="1">
                                      <a:latin typeface="Cambria Math" panose="02040503050406030204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𝑡</m:t>
                                  </m:r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=</m:t>
                                  </m:r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latin typeface="Cambria Math" panose="02040503050406030204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>
                                                  <a:latin typeface="Cambria Math" panose="02040503050406030204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/>
                                                </a:rPr>
                                                <m:t>𝑖𝑡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>
                                              <a:latin typeface="Cambria Math" panose="02040503050406030204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>
                                                  <a:latin typeface="Cambria Math" panose="02040503050406030204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/>
                                                </a:rPr>
                                                <m:t>𝑘𝑡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>
                                          <a:latin typeface="Cambria Math" panose="02040503050406030204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000" dirty="0" smtClean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zh-CN" sz="2000" dirty="0">
                    <a:latin typeface="+mn-ea"/>
                  </a:rPr>
                  <a:t>则可将隶属度计算公式表示为：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zh-CN" sz="2000" i="1">
                                    <a:latin typeface="Cambria Math" panose="02040503050406030204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𝑘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=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2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latin typeface="Cambria Math" panose="02040503050406030204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zh-CN" altLang="zh-CN" sz="2000" i="1">
                                            <a:latin typeface="Cambria Math" panose="02040503050406030204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zh-CN" altLang="zh-CN" sz="2000" i="1">
                                            <a:latin typeface="Cambria Math" panose="02040503050406030204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𝑖𝑘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>
                                            <a:latin typeface="Cambria Math" panose="02040503050406030204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sz="2000">
                            <a:latin typeface="Cambria Math" panose="02040503050406030204"/>
                          </a:rPr>
                          <m:t>−</m:t>
                        </m:r>
                        <m:r>
                          <a:rPr lang="en-US" altLang="zh-CN" sz="2000">
                            <a:latin typeface="Cambria Math" panose="02040503050406030204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2000" b="1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4028107" cy="124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4797152"/>
            <a:ext cx="32670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457200" lvl="1" indent="0">
                  <a:buNone/>
                </a:pPr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buNone/>
                </a:pP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buNone/>
                </a:pP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zh-CN" sz="2000" dirty="0" smtClean="0">
                    <a:latin typeface="+mn-ea"/>
                  </a:rPr>
                  <a:t>随机</a:t>
                </a:r>
                <a:r>
                  <a:rPr lang="zh-CN" altLang="zh-CN" sz="2000" dirty="0">
                    <a:latin typeface="+mn-ea"/>
                  </a:rPr>
                  <a:t>选择的初始聚类中心分别为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</a:rPr>
                  <a:t>，使用该聚类中心确定第一次划分</a:t>
                </a:r>
                <a:r>
                  <a:rPr lang="zh-CN" altLang="zh-CN" sz="2000" dirty="0" smtClean="0">
                    <a:latin typeface="+mn-ea"/>
                  </a:rPr>
                  <a:t>：</a:t>
                </a:r>
                <a:endParaRPr lang="en-US" altLang="zh-CN" sz="2000" dirty="0">
                  <a:latin typeface="+mn-ea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zh-CN" sz="2000" dirty="0" smtClean="0">
                    <a:latin typeface="+mn-ea"/>
                  </a:rPr>
                  <a:t>对于</a:t>
                </a:r>
                <a:r>
                  <a:rPr lang="zh-CN" altLang="zh-CN" sz="2000" dirty="0">
                    <a:latin typeface="+mn-ea"/>
                  </a:rPr>
                  <a:t>任意点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</a:rPr>
                  <a:t>，使用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</a:rPr>
                  <a:t>计算公式计算隶属度：对于点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</a:rPr>
                  <a:t>，由于其为第一个簇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𝐶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</a:rPr>
                  <a:t>的聚类中心，故有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11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r>
                      <a:rPr lang="en-US" altLang="zh-CN" sz="2000">
                        <a:latin typeface="Cambria Math" panose="02040503050406030204"/>
                      </a:rPr>
                      <m:t>1</m:t>
                    </m:r>
                    <m:r>
                      <a:rPr lang="zh-CN" altLang="zh-CN" sz="2000">
                        <a:latin typeface="Cambria Math" panose="02040503050406030204"/>
                      </a:rPr>
                      <m:t>，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12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r>
                      <a:rPr lang="en-US" altLang="zh-CN" sz="2000">
                        <a:latin typeface="Cambria Math" panose="02040503050406030204"/>
                      </a:rPr>
                      <m:t>0</m:t>
                    </m:r>
                  </m:oMath>
                </a14:m>
                <a:r>
                  <a:rPr lang="zh-CN" altLang="zh-CN" sz="2000" dirty="0">
                    <a:latin typeface="+mn-ea"/>
                  </a:rPr>
                  <a:t>，同理，对于点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</a:rPr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21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r>
                      <a:rPr lang="en-US" altLang="zh-CN" sz="2000">
                        <a:latin typeface="Cambria Math" panose="02040503050406030204"/>
                      </a:rPr>
                      <m:t>0</m:t>
                    </m:r>
                  </m:oMath>
                </a14:m>
                <a:r>
                  <a:rPr lang="zh-CN" altLang="zh-CN" sz="200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22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r>
                      <a:rPr lang="en-US" altLang="zh-CN" sz="2000">
                        <a:latin typeface="Cambria Math" panose="02040503050406030204"/>
                      </a:rPr>
                      <m:t>1</m:t>
                    </m:r>
                  </m:oMath>
                </a14:m>
                <a:r>
                  <a:rPr lang="zh-CN" altLang="zh-CN" sz="2000" dirty="0">
                    <a:latin typeface="+mn-ea"/>
                  </a:rPr>
                  <a:t>。对于点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</a:rPr>
                  <a:t>，将数据带入隶属度公式计算，得到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31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r>
                      <a:rPr lang="en-US" altLang="zh-CN" sz="2000">
                        <a:latin typeface="Cambria Math" panose="02040503050406030204"/>
                      </a:rPr>
                      <m:t>0</m:t>
                    </m:r>
                    <m:r>
                      <a:rPr lang="en-US" altLang="zh-CN" sz="2000">
                        <a:latin typeface="Cambria Math" panose="02040503050406030204"/>
                      </a:rPr>
                      <m:t>.</m:t>
                    </m:r>
                    <m:r>
                      <a:rPr lang="en-US" altLang="zh-CN" sz="2000">
                        <a:latin typeface="Cambria Math" panose="02040503050406030204"/>
                      </a:rPr>
                      <m:t>48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32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</a:rPr>
                      <m:t>=</m:t>
                    </m:r>
                    <m:r>
                      <a:rPr lang="en-US" altLang="zh-CN" sz="2000">
                        <a:latin typeface="Cambria Math" panose="02040503050406030204"/>
                      </a:rPr>
                      <m:t>0</m:t>
                    </m:r>
                    <m:r>
                      <a:rPr lang="en-US" altLang="zh-CN" sz="2000">
                        <a:latin typeface="Cambria Math" panose="02040503050406030204"/>
                      </a:rPr>
                      <m:t>.</m:t>
                    </m:r>
                    <m:r>
                      <a:rPr lang="en-US" altLang="zh-CN" sz="2000">
                        <a:latin typeface="Cambria Math" panose="02040503050406030204"/>
                      </a:rPr>
                      <m:t>52</m:t>
                    </m:r>
                  </m:oMath>
                </a14:m>
                <a:r>
                  <a:rPr lang="zh-CN" altLang="zh-CN" sz="2000" dirty="0">
                    <a:latin typeface="+mn-ea"/>
                  </a:rPr>
                  <a:t>。同理计算得其他数据点所对应的隶属度，根据隶属度数据将聚类中心更新为：</a:t>
                </a:r>
                <a:endParaRPr lang="en-US" altLang="zh-CN" sz="2000" dirty="0">
                  <a:latin typeface="+mn-ea"/>
                </a:endParaRPr>
              </a:p>
              <a:p>
                <a:pPr indent="3429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=(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/>
                                </a:rPr>
                                <m:t>i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𝑖</m:t>
                                  </m:r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/>
                                </a:rPr>
                                <m:t>i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zh-CN" altLang="zh-CN" sz="2000">
                          <a:latin typeface="Cambria Math" panose="02040503050406030204"/>
                        </a:rPr>
                        <m:t>，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a:rPr lang="en-US" altLang="zh-CN" sz="2000">
                                  <a:latin typeface="Cambria Math" panose="02040503050406030204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𝑖</m:t>
                                  </m:r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/>
                                </a:rPr>
                                <m:t>i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altLang="zh-CN" sz="2000">
                          <a:latin typeface="Cambria Math" panose="02040503050406030204"/>
                        </a:rPr>
                        <m:t>)</m:t>
                      </m:r>
                    </m:oMath>
                  </m:oMathPara>
                </a14:m>
                <a:endParaRPr lang="zh-CN" altLang="zh-CN" sz="20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-84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4028107" cy="124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457200" lvl="1" indent="0">
                  <a:buNone/>
                </a:pPr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buNone/>
                </a:pP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buNone/>
                </a:pPr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zh-CN" sz="2000" dirty="0" smtClean="0">
                    <a:latin typeface="+mn-ea"/>
                  </a:rPr>
                  <a:t>带入</a:t>
                </a:r>
                <a:r>
                  <a:rPr lang="zh-CN" altLang="zh-CN" sz="2000" dirty="0">
                    <a:latin typeface="+mn-ea"/>
                  </a:rPr>
                  <a:t>数据可得第一次迭代时的聚类中心为：</a:t>
                </a: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+mn-ea"/>
                  </a:rPr>
                  <a:t>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/>
                          </a:rPr>
                          <m:t>′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/>
                      </a:rPr>
                      <m:t>=(</m:t>
                    </m:r>
                    <m:r>
                      <a:rPr lang="en-US" altLang="zh-CN" sz="2000">
                        <a:latin typeface="Cambria Math" panose="02040503050406030204"/>
                      </a:rPr>
                      <m:t>8</m:t>
                    </m:r>
                    <m:r>
                      <a:rPr lang="en-US" altLang="zh-CN" sz="2000">
                        <a:latin typeface="Cambria Math" panose="02040503050406030204"/>
                      </a:rPr>
                      <m:t>.</m:t>
                    </m:r>
                    <m:r>
                      <a:rPr lang="en-US" altLang="zh-CN" sz="2000">
                        <a:latin typeface="Cambria Math" panose="02040503050406030204"/>
                      </a:rPr>
                      <m:t>47</m:t>
                    </m:r>
                    <m:r>
                      <a:rPr lang="en-US" altLang="zh-CN" sz="2000">
                        <a:latin typeface="Cambria Math" panose="02040503050406030204"/>
                      </a:rPr>
                      <m:t>,</m:t>
                    </m:r>
                    <m:r>
                      <a:rPr lang="en-US" altLang="zh-CN" sz="2000">
                        <a:latin typeface="Cambria Math" panose="02040503050406030204"/>
                      </a:rPr>
                      <m:t>5</m:t>
                    </m:r>
                    <m:r>
                      <a:rPr lang="en-US" altLang="zh-CN" sz="2000">
                        <a:latin typeface="Cambria Math" panose="02040503050406030204"/>
                      </a:rPr>
                      <m:t>.</m:t>
                    </m:r>
                    <m:r>
                      <a:rPr lang="en-US" altLang="zh-CN" sz="2000">
                        <a:latin typeface="Cambria Math" panose="02040503050406030204"/>
                      </a:rPr>
                      <m:t>12</m:t>
                    </m:r>
                    <m:r>
                      <a:rPr lang="en-US" altLang="zh-CN" sz="2000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zh-CN" altLang="zh-CN" sz="200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</a:rPr>
                          <m:t>2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/>
                          </a:rPr>
                          <m:t>′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/>
                      </a:rPr>
                      <m:t>=(</m:t>
                    </m:r>
                    <m:r>
                      <a:rPr lang="en-US" altLang="zh-CN" sz="2000">
                        <a:latin typeface="Cambria Math" panose="02040503050406030204"/>
                      </a:rPr>
                      <m:t>10</m:t>
                    </m:r>
                    <m:r>
                      <a:rPr lang="en-US" altLang="zh-CN" sz="2000">
                        <a:latin typeface="Cambria Math" panose="02040503050406030204"/>
                      </a:rPr>
                      <m:t>.</m:t>
                    </m:r>
                    <m:r>
                      <a:rPr lang="en-US" altLang="zh-CN" sz="2000">
                        <a:latin typeface="Cambria Math" panose="02040503050406030204"/>
                      </a:rPr>
                      <m:t>42</m:t>
                    </m:r>
                    <m:r>
                      <a:rPr lang="en-US" altLang="zh-CN" sz="2000">
                        <a:latin typeface="Cambria Math" panose="02040503050406030204"/>
                      </a:rPr>
                      <m:t>,</m:t>
                    </m:r>
                    <m:r>
                      <a:rPr lang="en-US" altLang="zh-CN" sz="2000">
                        <a:latin typeface="Cambria Math" panose="02040503050406030204"/>
                      </a:rPr>
                      <m:t>8</m:t>
                    </m:r>
                    <m:r>
                      <a:rPr lang="en-US" altLang="zh-CN" sz="2000">
                        <a:latin typeface="Cambria Math" panose="02040503050406030204"/>
                      </a:rPr>
                      <m:t>.</m:t>
                    </m:r>
                    <m:r>
                      <a:rPr lang="en-US" altLang="zh-CN" sz="2000">
                        <a:latin typeface="Cambria Math" panose="02040503050406030204"/>
                      </a:rPr>
                      <m:t>99</m:t>
                    </m:r>
                    <m:r>
                      <a:rPr lang="en-US" altLang="zh-CN" sz="2000">
                        <a:latin typeface="Cambria Math" panose="02040503050406030204"/>
                      </a:rPr>
                      <m:t>)</m:t>
                    </m:r>
                  </m:oMath>
                </a14:m>
                <a:endParaRPr lang="en-US" altLang="zh-CN" sz="20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zh-CN" sz="2000" dirty="0">
                    <a:latin typeface="+mn-ea"/>
                  </a:rPr>
                  <a:t>隶属度矩阵为：</a:t>
                </a: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𝑇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48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42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41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52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58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59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53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latin typeface="+mn-ea"/>
                </a:endParaRPr>
              </a:p>
              <a:p>
                <a:pPr marL="0" indent="0">
                  <a:buNone/>
                </a:pP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zh-CN" sz="2000" dirty="0">
                    <a:latin typeface="+mn-ea"/>
                  </a:rPr>
                  <a:t>迭代执行上述步骤可得第二次迭代时，聚类中心为：</a:t>
                </a: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8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.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51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,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6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.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11</m:t>
                          </m:r>
                        </m:e>
                      </m:d>
                      <m:r>
                        <a:rPr lang="zh-CN" altLang="zh-CN" sz="2000">
                          <a:latin typeface="Cambria Math" panose="02040503050406030204"/>
                        </a:rPr>
                        <m:t>，</m:t>
                      </m:r>
                      <m:r>
                        <a:rPr lang="zh-CN" altLang="zh-CN" sz="2000">
                          <a:latin typeface="Cambria Math" panose="02040503050406030204"/>
                        </a:rPr>
                        <m:t> </m:t>
                      </m:r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=(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14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.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42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,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8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.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69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+mn-ea"/>
                </a:endParaRPr>
              </a:p>
              <a:p>
                <a:pPr marL="0" indent="0">
                  <a:buNone/>
                </a:pP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zh-CN" sz="2000" dirty="0">
                    <a:latin typeface="+mn-ea"/>
                  </a:rPr>
                  <a:t>隶属度矩阵为：</a:t>
                </a: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𝑇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73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49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91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26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33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51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09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74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0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4028107" cy="124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457200" lvl="1" indent="0">
                  <a:buNone/>
                </a:pPr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buNone/>
                </a:pP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buNone/>
                </a:pPr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zh-CN" sz="2000" dirty="0">
                    <a:latin typeface="+mn-ea"/>
                  </a:rPr>
                  <a:t>第三次迭代时的聚类中心为：</a:t>
                </a: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6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.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40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,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6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.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24</m:t>
                          </m:r>
                        </m:e>
                      </m:d>
                      <m:r>
                        <a:rPr lang="zh-CN" altLang="zh-CN" sz="2000">
                          <a:latin typeface="Cambria Math" panose="02040503050406030204"/>
                        </a:rPr>
                        <m:t>，</m:t>
                      </m:r>
                      <m:r>
                        <a:rPr lang="zh-CN" altLang="zh-CN" sz="2000">
                          <a:latin typeface="Cambria Math" panose="02040503050406030204"/>
                        </a:rPr>
                        <m:t> </m:t>
                      </m:r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=(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16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.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55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,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8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.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64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zh-CN" sz="2000" dirty="0">
                    <a:latin typeface="+mn-ea"/>
                  </a:rPr>
                  <a:t>隶属度矩阵为：</a:t>
                </a: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𝑇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99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02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23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24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01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98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86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77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zh-CN" sz="2000" dirty="0">
                    <a:latin typeface="+mn-ea"/>
                  </a:rPr>
                  <a:t>重复上述过程，经过</a:t>
                </a:r>
                <a:r>
                  <a:rPr lang="en-US" altLang="zh-CN" sz="2000" dirty="0">
                    <a:latin typeface="+mn-ea"/>
                  </a:rPr>
                  <a:t>8</a:t>
                </a:r>
                <a:r>
                  <a:rPr lang="zh-CN" altLang="zh-CN" sz="2000" dirty="0">
                    <a:latin typeface="+mn-ea"/>
                  </a:rPr>
                  <a:t>次迭代得到如下聚类中心为和隶属度矩阵： </a:t>
                </a: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5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.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24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,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6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.</m:t>
                          </m:r>
                          <m:r>
                            <a:rPr lang="en-US" altLang="zh-CN" sz="2000">
                              <a:latin typeface="Cambria Math" panose="02040503050406030204"/>
                            </a:rPr>
                            <m:t>34</m:t>
                          </m:r>
                        </m:e>
                      </m:d>
                      <m:r>
                        <a:rPr lang="zh-CN" altLang="zh-CN" sz="2000">
                          <a:latin typeface="Cambria Math" panose="02040503050406030204"/>
                        </a:rPr>
                        <m:t>，</m:t>
                      </m:r>
                      <m:r>
                        <a:rPr lang="zh-CN" altLang="zh-CN" sz="2000">
                          <a:latin typeface="Cambria Math" panose="02040503050406030204"/>
                        </a:rPr>
                        <m:t> </m:t>
                      </m:r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=(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17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.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84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,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8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.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73</m:t>
                      </m:r>
                      <m:r>
                        <a:rPr lang="en-US" altLang="zh-CN" sz="2000">
                          <a:latin typeface="Cambria Math" panose="02040503050406030204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+mn-ea"/>
                </a:endParaRPr>
              </a:p>
              <a:p>
                <a:pPr marL="0" indent="0">
                  <a:buNone/>
                </a:pPr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latin typeface="Cambria Math" panose="02040503050406030204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/>
                            </a:rPr>
                            <m:t>8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/>
                            </a:rPr>
                            <m:t>𝑇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latin typeface="Cambria Math" panose="020405030504060302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>
                                  <a:latin typeface="Cambria Math" panose="0204050305040603020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94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93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86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03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07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84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97</m:t>
                                </m:r>
                              </m:e>
                              <m:e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.</m:t>
                                </m:r>
                                <m:r>
                                  <a:rPr lang="en-US" altLang="zh-CN" sz="2000">
                                    <a:latin typeface="Cambria Math" panose="02040503050406030204"/>
                                  </a:rPr>
                                  <m:t>95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0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zh-CN" sz="2000" dirty="0">
                    <a:latin typeface="+mn-ea"/>
                  </a:rPr>
                  <a:t>此时每个聚类中心相邻两次迭代的变化均小于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/>
                          </a:rPr>
                          <m:t>10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/>
                          </a:rPr>
                          <m:t>−</m:t>
                        </m:r>
                        <m:r>
                          <a:rPr lang="en-US" altLang="zh-CN" sz="2000">
                            <a:latin typeface="Cambria Math" panose="02040503050406030204"/>
                          </a:rPr>
                          <m:t>4</m:t>
                        </m:r>
                      </m:sup>
                    </m:sSup>
                  </m:oMath>
                </a14:m>
                <a:endParaRPr lang="zh-CN" altLang="zh-CN" sz="20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4028107" cy="124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学习向量量化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（Learning Vector Quantization, LVQ）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与一般聚类算法不同的是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LVQ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假设数据样本带有类别标记，学习过程中利用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样本的这些监督信息来辅助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聚类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给定样本集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				   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LVQ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的目标是学得一组</a:t>
            </a:r>
            <a:r>
              <a:rPr lang="en-US" altLang="zh-CN" sz="2400" i="1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维原型向量                 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，每个原型向量代表一个聚类簇</a:t>
            </a: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endParaRPr lang="en-US" altLang="zh-CN" sz="2400" dirty="0">
              <a:latin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988046" y="2924599"/>
          <a:ext cx="39084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8" name="Formula" r:id="rId2" imgW="45243750" imgH="3324225" progId="Equation.Ribbit">
                  <p:embed/>
                </p:oleObj>
              </mc:Choice>
              <mc:Fallback>
                <p:oleObj name="Formula" r:id="rId2" imgW="45243750" imgH="3324225" progId="Equation.Ribbit">
                  <p:embed/>
                  <p:pic>
                    <p:nvPicPr>
                      <p:cNvPr id="0" name="图片 10966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88046" y="2924599"/>
                        <a:ext cx="39084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716255" y="3284644"/>
          <a:ext cx="1576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9" name="Formula" r:id="rId5" imgW="18230850" imgH="3324225" progId="Equation.Ribbit">
                  <p:embed/>
                </p:oleObj>
              </mc:Choice>
              <mc:Fallback>
                <p:oleObj name="Formula" r:id="rId5" imgW="18230850" imgH="3324225" progId="Equation.Ribbit">
                  <p:embed/>
                  <p:pic>
                    <p:nvPicPr>
                      <p:cNvPr id="0" name="图片 10966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6255" y="3284644"/>
                        <a:ext cx="1576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本节目录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学习向量量化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+mn-ea"/>
              </a:rPr>
              <a:t>算法流程</a:t>
            </a: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55299" name="Picture 3" descr="G:\Users\lamda\Desktop\figures\LVQ_algo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75649" y="2133282"/>
            <a:ext cx="6027821" cy="4352915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1979930" y="4297680"/>
            <a:ext cx="2310130" cy="1123950"/>
          </a:xfrm>
          <a:prstGeom prst="rect">
            <a:avLst/>
          </a:prstGeom>
          <a:noFill/>
          <a:ln w="19050" cmpd="sng">
            <a:solidFill>
              <a:srgbClr val="C00000"/>
            </a:solidFill>
            <a:prstDash val="solid"/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72000" y="4581525"/>
            <a:ext cx="2780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若类别标记相同，则原型向样本靠拢，否则远离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学习向量量化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+mn-ea"/>
              </a:rPr>
              <a:t>聚类效果</a:t>
            </a: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73730" name="Picture 2" descr="G:\Users\lamda\Desktop\figures\LVQ_fig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320" y="2204720"/>
            <a:ext cx="5282565" cy="4475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高斯混合聚类</a:t>
            </a:r>
            <a:r>
              <a:rPr lang="zh-CN" altLang="en-US" sz="2800" b="1" dirty="0" smtClean="0">
                <a:sym typeface="+mn-ea"/>
              </a:rPr>
              <a:t>（</a:t>
            </a:r>
            <a:r>
              <a:rPr lang="en-US" altLang="zh-CN" sz="2800" b="1" dirty="0" smtClean="0">
                <a:sym typeface="+mn-ea"/>
              </a:rPr>
              <a:t>Mixture-of-Gaussian</a:t>
            </a:r>
            <a:r>
              <a:rPr lang="zh-CN" altLang="en-US" sz="2800" b="1" dirty="0" smtClean="0">
                <a:sym typeface="+mn-ea"/>
              </a:rPr>
              <a:t>）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 smtClean="0">
                <a:sym typeface="+mn-ea"/>
              </a:rPr>
              <a:t>均值、</a:t>
            </a:r>
            <a:r>
              <a:rPr lang="en-US" altLang="zh-CN" sz="2400" dirty="0" smtClean="0">
                <a:sym typeface="+mn-ea"/>
              </a:rPr>
              <a:t>LVQ</a:t>
            </a:r>
            <a:r>
              <a:rPr lang="zh-CN" altLang="en-US" sz="2400" dirty="0" smtClean="0">
                <a:sym typeface="+mn-ea"/>
              </a:rPr>
              <a:t>用原型向量来刻画聚类结构不同，高斯混合聚类 采用</a:t>
            </a:r>
            <a:r>
              <a:rPr lang="zh-CN" altLang="en-US" sz="2400" dirty="0" smtClean="0">
                <a:solidFill>
                  <a:srgbClr val="0000FF"/>
                </a:solidFill>
                <a:sym typeface="+mn-ea"/>
              </a:rPr>
              <a:t>概率模型</a:t>
            </a:r>
            <a:r>
              <a:rPr lang="zh-CN" altLang="en-US" sz="2400" dirty="0" smtClean="0">
                <a:sym typeface="+mn-ea"/>
              </a:rPr>
              <a:t>来表达聚类原型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多元高斯分布</a:t>
            </a:r>
            <a:endParaRPr lang="zh-CN" altLang="en-US" sz="2400" dirty="0" smtClean="0">
              <a:sym typeface="+mn-ea"/>
            </a:endParaRPr>
          </a:p>
          <a:p>
            <a:pPr lvl="2"/>
            <a:r>
              <a:rPr lang="zh-CN" altLang="en-US" sz="2055" dirty="0" smtClean="0">
                <a:sym typeface="+mn-ea"/>
              </a:rPr>
              <a:t>对</a:t>
            </a:r>
            <a:r>
              <a:rPr lang="en-US" altLang="zh-CN" sz="2055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055" dirty="0" smtClean="0">
                <a:sym typeface="+mn-ea"/>
              </a:rPr>
              <a:t>维样本空间中</a:t>
            </a:r>
            <a:r>
              <a:rPr lang="zh-CN" altLang="en-US" sz="2055" dirty="0">
                <a:sym typeface="+mn-ea"/>
              </a:rPr>
              <a:t>的</a:t>
            </a:r>
            <a:r>
              <a:rPr lang="zh-CN" altLang="en-US" sz="2055" dirty="0" smtClean="0">
                <a:sym typeface="+mn-ea"/>
              </a:rPr>
              <a:t>随机向量</a:t>
            </a:r>
            <a:r>
              <a:rPr lang="en-US" altLang="zh-CN" sz="2055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2055" dirty="0" smtClean="0">
                <a:sym typeface="+mn-ea"/>
              </a:rPr>
              <a:t>，若</a:t>
            </a:r>
            <a:r>
              <a:rPr lang="en-US" altLang="zh-CN" sz="2055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2055" dirty="0" smtClean="0">
                <a:sym typeface="+mn-ea"/>
              </a:rPr>
              <a:t>服从</a:t>
            </a:r>
            <a:r>
              <a:rPr lang="zh-CN" altLang="en-US" sz="2055" dirty="0">
                <a:sym typeface="+mn-ea"/>
              </a:rPr>
              <a:t>高斯分布，其概率密度函数</a:t>
            </a:r>
            <a:r>
              <a:rPr lang="zh-CN" altLang="en-US" sz="2055" dirty="0" smtClean="0">
                <a:sym typeface="+mn-ea"/>
              </a:rPr>
              <a:t>为</a:t>
            </a:r>
            <a:endParaRPr lang="zh-CN" altLang="en-US" sz="2055" dirty="0" smtClean="0">
              <a:sym typeface="+mn-ea"/>
            </a:endParaRPr>
          </a:p>
          <a:p>
            <a:pPr lvl="2"/>
            <a:endParaRPr lang="zh-CN" altLang="en-US" sz="2055" dirty="0" smtClean="0">
              <a:latin typeface="+mn-ea"/>
              <a:sym typeface="+mn-ea"/>
            </a:endParaRPr>
          </a:p>
          <a:p>
            <a:pPr marL="914400" lvl="2" indent="0">
              <a:buNone/>
            </a:pPr>
            <a:r>
              <a:rPr lang="zh-CN" altLang="en-US" sz="2055" dirty="0" smtClean="0">
                <a:sym typeface="+mn-ea"/>
              </a:rPr>
              <a:t>其中   是</a:t>
            </a:r>
            <a:r>
              <a:rPr lang="en-US" altLang="zh-CN" sz="2055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055" dirty="0" smtClean="0">
                <a:sym typeface="+mn-ea"/>
              </a:rPr>
              <a:t>维均值向量，</a:t>
            </a:r>
            <a:r>
              <a:rPr lang="en-US" altLang="zh-CN" sz="2055" dirty="0">
                <a:sym typeface="+mn-ea"/>
              </a:rPr>
              <a:t> </a:t>
            </a:r>
            <a:r>
              <a:rPr lang="zh-CN" altLang="en-US" sz="2055" dirty="0" smtClean="0">
                <a:sym typeface="+mn-ea"/>
              </a:rPr>
              <a:t>是</a:t>
            </a:r>
            <a:r>
              <a:rPr lang="en-US" altLang="zh-CN" sz="2055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055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55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055" dirty="0" smtClean="0">
                <a:sym typeface="+mn-ea"/>
              </a:rPr>
              <a:t>的协方差矩阵。也可将概率密度函数记作          </a:t>
            </a:r>
            <a:endParaRPr lang="zh-CN" altLang="en-US" sz="2055" dirty="0" smtClean="0">
              <a:latin typeface="+mn-ea"/>
              <a:sym typeface="+mn-ea"/>
            </a:endParaRPr>
          </a:p>
          <a:p>
            <a:pPr lvl="2"/>
            <a:r>
              <a:rPr lang="zh-CN" altLang="en-US" sz="2055" dirty="0" smtClean="0">
                <a:sym typeface="+mn-ea"/>
              </a:rPr>
              <a:t>高斯混合分布的定义：</a:t>
            </a:r>
            <a:endParaRPr lang="zh-CN" altLang="en-US" sz="2055" dirty="0" smtClean="0">
              <a:sym typeface="+mn-ea"/>
            </a:endParaRPr>
          </a:p>
          <a:p>
            <a:pPr lvl="2"/>
            <a:endParaRPr lang="zh-CN" altLang="en-US" sz="2055" dirty="0" smtClean="0">
              <a:latin typeface="+mn-ea"/>
              <a:sym typeface="+mn-ea"/>
            </a:endParaRPr>
          </a:p>
          <a:p>
            <a:pPr lvl="2"/>
            <a:endParaRPr lang="zh-CN" altLang="en-US" sz="2055" dirty="0" smtClean="0">
              <a:latin typeface="+mn-ea"/>
              <a:sym typeface="+mn-ea"/>
            </a:endParaRPr>
          </a:p>
          <a:p>
            <a:pPr marL="914400" lvl="2" indent="0">
              <a:buNone/>
            </a:pPr>
            <a:r>
              <a:rPr lang="zh-CN" altLang="en-US" sz="2055" dirty="0" smtClean="0">
                <a:sym typeface="+mn-ea"/>
              </a:rPr>
              <a:t>该分布由</a:t>
            </a:r>
            <a:r>
              <a:rPr lang="en-US" altLang="zh-CN" sz="2055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055" dirty="0" smtClean="0">
                <a:sym typeface="+mn-ea"/>
              </a:rPr>
              <a:t>个混合分布组成，每个分布对应一个高斯分布。其中，</a:t>
            </a:r>
            <a:r>
              <a:rPr lang="en-US" altLang="zh-CN" sz="2055" dirty="0" smtClean="0">
                <a:sym typeface="+mn-ea"/>
              </a:rPr>
              <a:t>       </a:t>
            </a:r>
            <a:r>
              <a:rPr lang="zh-CN" altLang="en-US" sz="2055" dirty="0" smtClean="0">
                <a:sym typeface="+mn-ea"/>
              </a:rPr>
              <a:t>与    是第</a:t>
            </a:r>
            <a:r>
              <a:rPr lang="en-US" altLang="zh-CN" sz="2055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055" dirty="0" smtClean="0">
                <a:sym typeface="+mn-ea"/>
              </a:rPr>
              <a:t>个高斯混合成分的参数。而</a:t>
            </a:r>
            <a:r>
              <a:rPr lang="en-US" altLang="zh-CN" sz="2055" dirty="0" smtClean="0">
                <a:sym typeface="+mn-ea"/>
              </a:rPr>
              <a:t>    </a:t>
            </a:r>
            <a:r>
              <a:rPr lang="zh-CN" altLang="en-US" sz="2055" dirty="0" smtClean="0">
                <a:sym typeface="+mn-ea"/>
              </a:rPr>
              <a:t>      </a:t>
            </a:r>
            <a:r>
              <a:rPr lang="en-US" altLang="zh-CN" sz="2055" dirty="0" smtClean="0">
                <a:sym typeface="+mn-ea"/>
              </a:rPr>
              <a:t> </a:t>
            </a:r>
            <a:r>
              <a:rPr lang="zh-CN" altLang="en-US" sz="2055" dirty="0" smtClean="0">
                <a:sym typeface="+mn-ea"/>
              </a:rPr>
              <a:t>  为相应的“混合系数”，</a:t>
            </a:r>
            <a:endParaRPr lang="en-US" altLang="zh-CN" sz="2055" dirty="0">
              <a:latin typeface="+mn-ea"/>
            </a:endParaRPr>
          </a:p>
          <a:p>
            <a:pPr marL="0" indent="0">
              <a:buNone/>
            </a:pPr>
            <a:endParaRPr lang="en-US" altLang="zh-CN" sz="2400" dirty="0">
              <a:latin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065592" y="3445197"/>
          <a:ext cx="3466704" cy="490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76" name="Formula" r:id="rId2" imgW="39795450" imgH="5619750" progId="Equation.Ribbit">
                  <p:embed/>
                </p:oleObj>
              </mc:Choice>
              <mc:Fallback>
                <p:oleObj name="Formula" r:id="rId2" imgW="39795450" imgH="5619750" progId="Equation.Ribbit">
                  <p:embed/>
                  <p:pic>
                    <p:nvPicPr>
                      <p:cNvPr id="0" name="图片 1108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65592" y="3445197"/>
                        <a:ext cx="3466704" cy="490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484965" y="4293118"/>
          <a:ext cx="88473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81" name="Formula" r:id="rId5" imgW="10925175" imgH="3324225" progId="Equation.Ribbit">
                  <p:embed/>
                </p:oleObj>
              </mc:Choice>
              <mc:Fallback>
                <p:oleObj name="Formula" r:id="rId5" imgW="10925175" imgH="3324225" progId="Equation.Ribbit">
                  <p:embed/>
                  <p:pic>
                    <p:nvPicPr>
                      <p:cNvPr id="0" name="图片 1108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4965" y="4293118"/>
                        <a:ext cx="88473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908101" y="4004794"/>
          <a:ext cx="1948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77" name="Formula" r:id="rId8" imgW="1733550" imgH="2238375" progId="Equation.Ribbit">
                  <p:embed/>
                </p:oleObj>
              </mc:Choice>
              <mc:Fallback>
                <p:oleObj name="Formula" r:id="rId8" imgW="1733550" imgH="2238375" progId="Equation.Ribbit">
                  <p:embed/>
                  <p:pic>
                    <p:nvPicPr>
                      <p:cNvPr id="0" name="图片 1108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08101" y="4004794"/>
                        <a:ext cx="1948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3932028" y="4029613"/>
          <a:ext cx="168866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79" name="Formula" r:id="rId11" imgW="1933575" imgH="2895600" progId="Equation.Ribbit">
                  <p:embed/>
                </p:oleObj>
              </mc:Choice>
              <mc:Fallback>
                <p:oleObj name="Formula" r:id="rId11" imgW="1933575" imgH="2895600" progId="Equation.Ribbit">
                  <p:embed/>
                  <p:pic>
                    <p:nvPicPr>
                      <p:cNvPr id="0" name="图片 11087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32028" y="4029613"/>
                        <a:ext cx="168866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3347991" y="5013506"/>
          <a:ext cx="2620204" cy="73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87" name="Formula" r:id="rId14" imgW="30870525" imgH="8677275" progId="Equation.Ribbit">
                  <p:embed/>
                </p:oleObj>
              </mc:Choice>
              <mc:Fallback>
                <p:oleObj name="Formula" r:id="rId14" imgW="30870525" imgH="8677275" progId="Equation.Ribbit">
                  <p:embed/>
                  <p:pic>
                    <p:nvPicPr>
                      <p:cNvPr id="0" name="图片 11188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47991" y="5013506"/>
                        <a:ext cx="2620204" cy="737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5652135" y="6129020"/>
          <a:ext cx="706120" cy="25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88" name="Formula" r:id="rId17" imgW="7715250" imgH="2838450" progId="Equation.Ribbit">
                  <p:embed/>
                </p:oleObj>
              </mc:Choice>
              <mc:Fallback>
                <p:oleObj name="Formula" r:id="rId17" imgW="7715250" imgH="2838450" progId="Equation.Ribbit">
                  <p:embed/>
                  <p:pic>
                    <p:nvPicPr>
                      <p:cNvPr id="0" name="图片 11188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652135" y="6129020"/>
                        <a:ext cx="706120" cy="25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115695" y="6137275"/>
          <a:ext cx="269875" cy="250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0" name="Formula" r:id="rId20" imgW="2419350" imgH="2238375" progId="Equation.Ribbit">
                  <p:embed/>
                </p:oleObj>
              </mc:Choice>
              <mc:Fallback>
                <p:oleObj name="Formula" r:id="rId20" imgW="2419350" imgH="2238375" progId="Equation.Ribbit">
                  <p:embed/>
                  <p:pic>
                    <p:nvPicPr>
                      <p:cNvPr id="0" name="图片 111889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15695" y="6137275"/>
                        <a:ext cx="269875" cy="250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1671471" y="6141178"/>
          <a:ext cx="250715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1" name="Formula" r:id="rId23" imgW="2695575" imgH="2905125" progId="Equation.Ribbit">
                  <p:embed/>
                </p:oleObj>
              </mc:Choice>
              <mc:Fallback>
                <p:oleObj name="Formula" r:id="rId23" imgW="2695575" imgH="2905125" progId="Equation.Ribbit">
                  <p:embed/>
                  <p:pic>
                    <p:nvPicPr>
                      <p:cNvPr id="0" name="图片 11189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671471" y="6141178"/>
                        <a:ext cx="250715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2103368" y="6410773"/>
          <a:ext cx="99962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3" name="Formula" r:id="rId26" imgW="14420850" imgH="3895725" progId="Equation.Ribbit">
                  <p:embed/>
                </p:oleObj>
              </mc:Choice>
              <mc:Fallback>
                <p:oleObj name="Formula" r:id="rId26" imgW="14420850" imgH="3895725" progId="Equation.Ribbit">
                  <p:embed/>
                  <p:pic>
                    <p:nvPicPr>
                      <p:cNvPr id="0" name="图片 111892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103368" y="6410773"/>
                        <a:ext cx="99962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algn="l">
                  <a:buClrTx/>
                  <a:buSzTx/>
                </a:pPr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高斯混合聚类</a:t>
                </a:r>
                <a:r>
                  <a:rPr lang="zh-CN" altLang="en-US" sz="2800" b="1" dirty="0" smtClean="0">
                    <a:sym typeface="+mn-ea"/>
                  </a:rPr>
                  <a:t>（</a:t>
                </a:r>
                <a:r>
                  <a:rPr lang="en-US" altLang="zh-CN" sz="2800" b="1" dirty="0" smtClean="0">
                    <a:sym typeface="+mn-ea"/>
                  </a:rPr>
                  <a:t>Mixture-of-Gaussian</a:t>
                </a:r>
                <a:r>
                  <a:rPr lang="zh-CN" altLang="en-US" sz="2800" b="1" dirty="0" smtClean="0">
                    <a:sym typeface="+mn-ea"/>
                  </a:rPr>
                  <a:t>）</a:t>
                </a:r>
                <a:endParaRPr lang="zh-CN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400" dirty="0" smtClean="0">
                    <a:sym typeface="+mn-ea"/>
                  </a:rPr>
                  <a:t>假设样本的生成过程由高斯混合分布给出</a:t>
                </a:r>
                <a:endParaRPr lang="zh-CN" altLang="en-US" sz="2400" dirty="0" smtClean="0">
                  <a:sym typeface="+mn-ea"/>
                </a:endParaRPr>
              </a:p>
              <a:p>
                <a:pPr marL="914400" lvl="2" indent="0"/>
                <a:r>
                  <a:rPr lang="en-US" altLang="zh-CN" sz="2055" dirty="0" smtClean="0">
                    <a:sym typeface="+mn-ea"/>
                  </a:rPr>
                  <a:t>  </a:t>
                </a:r>
                <a:r>
                  <a:rPr lang="zh-CN" altLang="en-US" sz="2055" dirty="0" smtClean="0">
                    <a:sym typeface="+mn-ea"/>
                  </a:rPr>
                  <a:t>首先，根据</a:t>
                </a:r>
                <a:r>
                  <a:rPr lang="en-US" altLang="zh-CN" sz="2055" dirty="0" smtClean="0">
                    <a:sym typeface="+mn-ea"/>
                  </a:rPr>
                  <a:t>        </a:t>
                </a:r>
                <a:r>
                  <a:rPr lang="zh-CN" altLang="en-US" sz="2055" dirty="0" smtClean="0">
                    <a:sym typeface="+mn-ea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055" i="1" smtClean="0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zh-CN" altLang="en-US" sz="2055" dirty="0" smtClean="0">
                    <a:sym typeface="+mn-ea"/>
                  </a:rPr>
                  <a:t>           定义的先验分布选择高斯混合成分，其中</a:t>
                </a:r>
                <a:r>
                  <a:rPr lang="en-US" altLang="zh-CN" sz="2055" dirty="0" smtClean="0">
                    <a:sym typeface="+mn-ea"/>
                  </a:rPr>
                  <a:t> </a:t>
                </a:r>
                <a:r>
                  <a:rPr lang="zh-CN" altLang="en-US" sz="2055" dirty="0" smtClean="0">
                    <a:sym typeface="+mn-ea"/>
                  </a:rPr>
                  <a:t>    为选择第</a:t>
                </a:r>
                <a:r>
                  <a:rPr lang="en-US" altLang="zh-CN" sz="2055" i="1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i</a:t>
                </a:r>
                <a:r>
                  <a:rPr lang="zh-CN" altLang="en-US" sz="2055" dirty="0" smtClean="0">
                    <a:sym typeface="+mn-ea"/>
                  </a:rPr>
                  <a:t>个混合成分的概率</a:t>
                </a:r>
                <a:endParaRPr lang="zh-CN" altLang="en-US" sz="2055" dirty="0" smtClean="0">
                  <a:sym typeface="+mn-ea"/>
                </a:endParaRPr>
              </a:p>
              <a:p>
                <a:pPr marL="914400" lvl="2" indent="0"/>
                <a:r>
                  <a:rPr lang="en-US" altLang="zh-CN" sz="2055" dirty="0" smtClean="0">
                    <a:sym typeface="+mn-ea"/>
                  </a:rPr>
                  <a:t>  </a:t>
                </a:r>
                <a:r>
                  <a:rPr lang="zh-CN" altLang="en-US" sz="2055" dirty="0" smtClean="0">
                    <a:sym typeface="+mn-ea"/>
                  </a:rPr>
                  <a:t>然后，根据被选择的混合成分的概率密度函数进行采样，从而生成相应的样本</a:t>
                </a:r>
                <a:endParaRPr lang="zh-CN" altLang="en-US" sz="2055" dirty="0" smtClean="0">
                  <a:sym typeface="+mn-ea"/>
                </a:endParaRPr>
              </a:p>
              <a:p>
                <a:pPr lvl="1" algn="l">
                  <a:buClrTx/>
                  <a:buSzTx/>
                </a:pPr>
                <a:r>
                  <a:rPr lang="zh-CN" altLang="en-US" sz="2400" dirty="0" smtClean="0"/>
                  <a:t>若训练集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dirty="0" smtClean="0"/>
                  <a:t>由上述过程生成，则生成样本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400" dirty="0" smtClean="0"/>
                  <a:t>的高斯混合成分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400" dirty="0" smtClean="0"/>
                  <a:t>的后验分布对应于：</a:t>
                </a:r>
                <a:endParaRPr lang="zh-CN" altLang="en-US" sz="2400" dirty="0" smtClean="0"/>
              </a:p>
              <a:p>
                <a:pPr marL="457200" lvl="1" indent="0" algn="ctr"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  <m:r>
                      <a:rPr lang="en-US" altLang="zh-CN" sz="2400" i="1" baseline="-25000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𝑗𝑖</m:t>
                    </m:r>
                  </m:oMath>
                </a14:m>
                <a:r>
                  <a:rPr lang="en-US" altLang="zh-CN" sz="2400" dirty="0" smtClean="0"/>
                  <a:t>=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𝑧</m:t>
                    </m:r>
                    <m:r>
                      <a:rPr lang="en-US" altLang="zh-CN" sz="2400" i="1" baseline="-25000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sz="2400" b="1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𝒙</m:t>
                    </m:r>
                    <m:r>
                      <a:rPr lang="en-US" altLang="zh-CN" sz="2400" i="1" baseline="-25000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𝑧</m:t>
                        </m:r>
                        <m:r>
                          <a:rPr lang="en-US" altLang="zh-CN" sz="2400" i="1" baseline="-25000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b="1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𝒙</m:t>
                        </m:r>
                        <m:r>
                          <a:rPr lang="en-US" altLang="zh-CN" sz="2400" i="1" baseline="-25000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𝑧</m:t>
                        </m:r>
                        <m:r>
                          <a:rPr lang="en-US" altLang="zh-CN" sz="2400" i="1" baseline="-25000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b="1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𝒙</m:t>
                        </m:r>
                        <m:r>
                          <a:rPr lang="en-US" altLang="zh-CN" sz="2400" i="1" baseline="-25000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r>
                          <a:rPr lang="en-US" altLang="zh-CN" sz="2400" i="1" baseline="-25000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b="1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𝒙</m:t>
                        </m:r>
                        <m:r>
                          <a:rPr lang="en-US" altLang="zh-CN" sz="2400" i="1" baseline="-25000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altLang="zh-CN" sz="2400" i="1" baseline="-25000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𝛴</m:t>
                        </m:r>
                        <m:r>
                          <a:rPr lang="en-US" altLang="zh-CN" sz="2400" i="1" baseline="-25000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b="1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𝒙</m:t>
                        </m:r>
                        <m:r>
                          <a:rPr lang="en-US" altLang="zh-CN" sz="2400" i="1" baseline="-25000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400" dirty="0" smtClean="0"/>
              </a:p>
              <a:p>
                <a:pPr lvl="1" algn="l">
                  <a:buClrTx/>
                  <a:buSzTx/>
                </a:pPr>
                <a:r>
                  <a:rPr lang="zh-CN" altLang="en-US" sz="2400" dirty="0" smtClean="0"/>
                  <a:t>若高斯混合分布已知时，则每个样本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j</a:t>
                </a:r>
                <a:r>
                  <a:rPr lang="zh-CN" altLang="en-US" sz="2400" dirty="0" smtClean="0"/>
                  <a:t>的簇标记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zh-CN" sz="2400" i="1" baseline="-25000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𝑗</m:t>
                    </m:r>
                  </m:oMath>
                </a14:m>
                <a:r>
                  <a:rPr lang="zh-CN" altLang="en-US" sz="2400" dirty="0" smtClean="0"/>
                  <a:t>由下式确定：</a:t>
                </a:r>
                <a:endParaRPr lang="zh-CN" altLang="en-US" sz="2400" dirty="0" smtClean="0"/>
              </a:p>
              <a:p>
                <a:pPr marL="457200" lvl="1" indent="0" algn="ctr"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zh-CN" sz="2400" i="1" baseline="-25000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𝑗</m:t>
                    </m:r>
                  </m:oMath>
                </a14:m>
                <a:r>
                  <a:rPr lang="en-US" altLang="zh-CN" sz="2400" dirty="0">
                    <a:latin typeface="+mn-ea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𝑎𝑟𝑔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𝑚𝑎𝑥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,...,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  <m:r>
                      <a:rPr lang="en-US" altLang="zh-CN" sz="2400" i="1" baseline="-25000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𝑗𝑖</m:t>
                    </m:r>
                  </m:oMath>
                </a14:m>
                <a:endParaRPr lang="en-US" altLang="zh-CN" sz="2400" i="1" baseline="-25000" dirty="0" smtClean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988310" y="2132965"/>
          <a:ext cx="1720850" cy="226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0" name="Formula" r:id="rId3" imgW="16716375" imgH="2200275" progId="Equation.Ribbit">
                  <p:embed/>
                </p:oleObj>
              </mc:Choice>
              <mc:Fallback>
                <p:oleObj name="Formula" r:id="rId3" imgW="16716375" imgH="2200275" progId="Equation.Ribbit">
                  <p:embed/>
                  <p:pic>
                    <p:nvPicPr>
                      <p:cNvPr id="0" name="图片 1127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310" y="2132965"/>
                        <a:ext cx="1720850" cy="226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2484120" y="2475865"/>
          <a:ext cx="262255" cy="2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9" name="Formula" r:id="rId6" imgW="2495550" imgH="2209800" progId="Equation.Ribbit">
                  <p:embed/>
                </p:oleObj>
              </mc:Choice>
              <mc:Fallback>
                <p:oleObj name="Formula" r:id="rId6" imgW="2495550" imgH="2209800" progId="Equation.Ribbit">
                  <p:embed/>
                  <p:pic>
                    <p:nvPicPr>
                      <p:cNvPr id="0" name="图片 11273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4120" y="2475865"/>
                        <a:ext cx="262255" cy="2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高斯混合聚类</a:t>
            </a:r>
            <a:r>
              <a:rPr lang="zh-CN" altLang="en-US" sz="2800" b="1" dirty="0" smtClean="0">
                <a:sym typeface="+mn-ea"/>
              </a:rPr>
              <a:t>（</a:t>
            </a:r>
            <a:r>
              <a:rPr lang="en-US" altLang="zh-CN" sz="2800" b="1" dirty="0" smtClean="0">
                <a:sym typeface="+mn-ea"/>
              </a:rPr>
              <a:t>Mixture-of-Gaussian</a:t>
            </a:r>
            <a:r>
              <a:rPr lang="zh-CN" altLang="en-US" sz="2800" b="1" dirty="0" smtClean="0">
                <a:sym typeface="+mn-ea"/>
              </a:rPr>
              <a:t>）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sz="2400" dirty="0" smtClean="0">
                <a:sym typeface="+mn-ea"/>
              </a:rPr>
              <a:t>算法流程</a:t>
            </a:r>
            <a:endParaRPr lang="en-US" altLang="zh-CN" sz="205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58371" name="Picture 3" descr="G:\Users\lamda\Desktop\figures\GMM_algo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23440" y="2078990"/>
            <a:ext cx="5255260" cy="4781550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11730" y="2708910"/>
            <a:ext cx="4896485" cy="2743200"/>
          </a:xfrm>
          <a:prstGeom prst="rect">
            <a:avLst/>
          </a:prstGeom>
          <a:noFill/>
          <a:ln w="19050" cmpd="sng">
            <a:solidFill>
              <a:srgbClr val="C00000"/>
            </a:solidFill>
            <a:prstDash val="solid"/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452360" y="3789045"/>
            <a:ext cx="1059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高斯混合聚类</a:t>
            </a:r>
            <a:r>
              <a:rPr lang="zh-CN" altLang="en-US" sz="2800" b="1" dirty="0" smtClean="0">
                <a:sym typeface="+mn-ea"/>
              </a:rPr>
              <a:t>（</a:t>
            </a:r>
            <a:r>
              <a:rPr lang="en-US" altLang="zh-CN" sz="2800" b="1" dirty="0" smtClean="0">
                <a:sym typeface="+mn-ea"/>
              </a:rPr>
              <a:t>Mixture-of-Gaussian</a:t>
            </a:r>
            <a:r>
              <a:rPr lang="zh-CN" altLang="en-US" sz="2800" b="1" dirty="0" smtClean="0">
                <a:sym typeface="+mn-ea"/>
              </a:rPr>
              <a:t>）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sz="2400" dirty="0" smtClean="0">
                <a:sym typeface="+mn-ea"/>
              </a:rPr>
              <a:t>聚类效果</a:t>
            </a:r>
            <a:endParaRPr lang="en-US" altLang="zh-CN" sz="205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75778" name="Picture 2" descr="G:\Users\lamda\Desktop\figures\GMM_fig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15795" y="2132965"/>
            <a:ext cx="5313045" cy="45427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本节目录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ClrTx/>
              <a:buSzTx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ClrTx/>
              <a:buSzTx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zh-CN" sz="2400" dirty="0">
                <a:latin typeface="+mn-ea"/>
              </a:rPr>
              <a:t>基于划分的聚类算法主要通过样本数据之间的距离进行聚类操作，主要适合于对</a:t>
            </a:r>
            <a:r>
              <a:rPr lang="zh-CN" altLang="zh-CN" sz="2400" dirty="0">
                <a:solidFill>
                  <a:srgbClr val="0000FF"/>
                </a:solidFill>
                <a:latin typeface="+mn-ea"/>
              </a:rPr>
              <a:t>类圆形聚簇的聚类</a:t>
            </a:r>
            <a:r>
              <a:rPr lang="zh-CN" altLang="zh-CN" sz="2400" dirty="0">
                <a:latin typeface="+mn-ea"/>
              </a:rPr>
              <a:t>，如果将其用于对具有</a:t>
            </a:r>
            <a:r>
              <a:rPr lang="zh-CN" altLang="zh-CN" sz="2400" dirty="0">
                <a:solidFill>
                  <a:srgbClr val="0000FF"/>
                </a:solidFill>
                <a:latin typeface="+mn-ea"/>
              </a:rPr>
              <a:t>任意形状的聚簇</a:t>
            </a:r>
            <a:r>
              <a:rPr lang="zh-CN" altLang="zh-CN" sz="2400" dirty="0">
                <a:latin typeface="+mn-ea"/>
              </a:rPr>
              <a:t>进行聚类则有时不能获得满意的效果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b="1" dirty="0">
                <a:latin typeface="+mn-ea"/>
              </a:rPr>
              <a:t>密度聚类算法</a:t>
            </a:r>
            <a:r>
              <a:rPr lang="zh-CN" altLang="en-US" sz="2400" dirty="0">
                <a:latin typeface="+mn-ea"/>
              </a:rPr>
              <a:t>：</a:t>
            </a:r>
            <a:r>
              <a:rPr lang="zh-CN" altLang="en-US" sz="2400" dirty="0" smtClean="0">
                <a:sym typeface="+mn-ea"/>
              </a:rPr>
              <a:t>也称为“基于密度的聚类” </a:t>
            </a:r>
            <a:r>
              <a:rPr lang="en-US" altLang="zh-CN" sz="2400" dirty="0" smtClean="0">
                <a:sym typeface="+mn-ea"/>
              </a:rPr>
              <a:t>(density-based clustering)</a:t>
            </a:r>
            <a:r>
              <a:rPr lang="zh-CN" altLang="en-US" sz="2400" dirty="0" smtClean="0">
                <a:sym typeface="+mn-ea"/>
              </a:rPr>
              <a:t>。</a:t>
            </a:r>
            <a:r>
              <a:rPr lang="zh-CN" altLang="zh-CN" sz="2400" dirty="0">
                <a:latin typeface="+mn-ea"/>
              </a:rPr>
              <a:t>将聚簇看作是数据空间中被稀疏区域分开的稠密区域，由此得到以</a:t>
            </a:r>
            <a:r>
              <a:rPr lang="zh-CN" altLang="zh-CN" sz="2400" dirty="0">
                <a:solidFill>
                  <a:srgbClr val="0000FF"/>
                </a:solidFill>
                <a:latin typeface="+mn-ea"/>
              </a:rPr>
              <a:t>密度为度量标准</a:t>
            </a:r>
            <a:r>
              <a:rPr lang="zh-CN" altLang="zh-CN" sz="2400" dirty="0">
                <a:latin typeface="+mn-ea"/>
              </a:rPr>
              <a:t>的样本数据聚类方法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zh-CN" sz="2400" dirty="0">
                <a:latin typeface="+mn-ea"/>
              </a:rPr>
              <a:t>代表性密度聚类算法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DBSCAN</a:t>
            </a:r>
            <a:r>
              <a:rPr lang="zh-CN" altLang="zh-CN" sz="2400" dirty="0">
                <a:solidFill>
                  <a:srgbClr val="0000FF"/>
                </a:solidFill>
                <a:latin typeface="+mn-ea"/>
              </a:rPr>
              <a:t>算法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DBSCAN</a:t>
                </a:r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密度</a:t>
                </a:r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两个参数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/>
                      </a:rPr>
                      <m:t>𝜀</m:t>
                    </m:r>
                    <m:r>
                      <a:rPr lang="zh-CN" altLang="en-US" sz="2400">
                        <a:solidFill>
                          <a:srgbClr val="0000FF"/>
                        </a:solidFill>
                        <a:latin typeface="Cambria Math" panose="02040503050406030204"/>
                      </a:rPr>
                      <m:t>和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/>
                      </a:rPr>
                      <m:t>𝑀𝑖𝑛𝑃𝑡𝑠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+mn-ea"/>
                  </a:rPr>
                  <a:t>  </a:t>
                </a:r>
                <a:endParaRPr lang="en-US" altLang="zh-CN" sz="2400" dirty="0">
                  <a:solidFill>
                    <a:srgbClr val="0000FF"/>
                  </a:solidFill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/>
                      </a:rPr>
                      <m:t>𝜀</m:t>
                    </m:r>
                    <m:r>
                      <a:rPr lang="zh-CN" altLang="en-US" sz="2000">
                        <a:latin typeface="Cambria Math" panose="02040503050406030204"/>
                      </a:rPr>
                      <m:t>：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领域半径</a:t>
                </a:r>
                <a:endParaRPr lang="en-US" altLang="zh-CN" sz="2000" dirty="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/>
                      </a:rPr>
                      <m:t>𝑀𝑖𝑛𝑃𝑡𝑠</m:t>
                    </m:r>
                    <m:r>
                      <a:rPr lang="zh-CN" altLang="en-US" sz="2000">
                        <a:latin typeface="Cambria Math" panose="02040503050406030204"/>
                      </a:rPr>
                      <m:t>：在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/>
                      </a:rPr>
                      <m:t>𝜀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为半径的领域内最少包含点的个数（密度阈值）</a:t>
                </a:r>
                <a:endParaRPr lang="en-US" altLang="zh-CN" sz="2000" dirty="0">
                  <a:latin typeface="+mn-ea"/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核心对象</a:t>
                </a:r>
                <a:r>
                  <a:rPr lang="en-US" altLang="zh-CN" sz="2400" dirty="0">
                    <a:latin typeface="+mn-ea"/>
                  </a:rPr>
                  <a:t>: </a:t>
                </a:r>
                <a:r>
                  <a:rPr lang="zh-CN" altLang="en-US" sz="2400" dirty="0">
                    <a:latin typeface="+mn-ea"/>
                  </a:rPr>
                  <a:t>一个对象的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𝜀</m:t>
                    </m:r>
                  </m:oMath>
                </a14:m>
                <a:r>
                  <a:rPr lang="en-US" altLang="zh-CN" sz="2400" dirty="0">
                    <a:latin typeface="+mn-ea"/>
                  </a:rPr>
                  <a:t>-</a:t>
                </a:r>
                <a:r>
                  <a:rPr lang="zh-CN" altLang="en-US" sz="2400" dirty="0">
                    <a:latin typeface="+mn-ea"/>
                  </a:rPr>
                  <a:t>邻域至少包含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𝑀𝑖𝑛𝑃𝑡𝑠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个对象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边界对象</a:t>
                </a:r>
                <a:r>
                  <a:rPr lang="zh-CN" altLang="en-US" sz="2400" dirty="0">
                    <a:latin typeface="+mn-ea"/>
                  </a:rPr>
                  <a:t>：不是核心点 </a:t>
                </a:r>
                <a:r>
                  <a:rPr lang="en-US" altLang="zh-CN" sz="2400" dirty="0">
                    <a:latin typeface="+mn-ea"/>
                  </a:rPr>
                  <a:t>,</a:t>
                </a:r>
                <a:r>
                  <a:rPr lang="zh-CN" altLang="en-US" sz="2400" dirty="0">
                    <a:latin typeface="+mn-ea"/>
                  </a:rPr>
                  <a:t>但落在某个核心点的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</a:rPr>
                      <m:t>𝜀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邻域内的对象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噪声对象</a:t>
                </a:r>
                <a:r>
                  <a:rPr lang="zh-CN" altLang="en-US" sz="2400" dirty="0">
                    <a:latin typeface="+mn-ea"/>
                  </a:rPr>
                  <a:t>：不属于任何簇的</a:t>
                </a:r>
                <a:r>
                  <a:rPr lang="zh-CN" altLang="en-US" sz="2400" dirty="0" smtClean="0">
                    <a:latin typeface="+mn-ea"/>
                  </a:rPr>
                  <a:t>对象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DBSCAN</a:t>
                </a:r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密度</a:t>
                </a:r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密度直达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(Directly density reachable, DDR):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如果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是</a:t>
                </a:r>
                <a:r>
                  <a:rPr lang="zh-CN" altLang="en-US" sz="2400" dirty="0">
                    <a:latin typeface="+mn-ea"/>
                    <a:cs typeface="+mn-ea"/>
                  </a:rPr>
                  <a:t>一个核心对象，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aseline="-25000" dirty="0">
                    <a:latin typeface="+mn-ea"/>
                    <a:cs typeface="+mn-ea"/>
                  </a:rPr>
                  <a:t>1</a:t>
                </a:r>
                <a:r>
                  <a:rPr lang="zh-CN" altLang="en-US" sz="2400" dirty="0">
                    <a:latin typeface="+mn-ea"/>
                    <a:cs typeface="+mn-ea"/>
                  </a:rPr>
                  <a:t>属于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dirty="0">
                    <a:latin typeface="+mn-ea"/>
                    <a:cs typeface="+mn-ea"/>
                  </a:rPr>
                  <a:t>的邻域，那么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称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密度直达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aseline="-25000" dirty="0" smtClean="0">
                    <a:latin typeface="+mn-ea"/>
                    <a:cs typeface="+mn-ea"/>
                  </a:rPr>
                  <a:t>1</a:t>
                </a:r>
                <a:endParaRPr lang="en-US" altLang="zh-CN" sz="2400" baseline="-25000" dirty="0" smtClean="0">
                  <a:latin typeface="+mn-ea"/>
                  <a:cs typeface="+mn-ea"/>
                </a:endParaRPr>
              </a:p>
              <a:p>
                <a:pPr lvl="1"/>
                <a:endParaRPr lang="en-US" altLang="zh-CN" sz="2400" dirty="0">
                  <a:latin typeface="+mn-ea"/>
                  <a:cs typeface="+mn-ea"/>
                </a:endParaRPr>
              </a:p>
              <a:p>
                <a:pPr lvl="1"/>
                <a:endParaRPr lang="en-US" altLang="zh-CN" sz="2400" dirty="0" smtClean="0">
                  <a:latin typeface="+mn-ea"/>
                  <a:cs typeface="+mn-ea"/>
                </a:endParaRPr>
              </a:p>
              <a:p>
                <a:pPr lvl="1"/>
                <a:endParaRPr lang="en-US" altLang="zh-CN" sz="2400" dirty="0">
                  <a:latin typeface="+mn-ea"/>
                  <a:cs typeface="+mn-ea"/>
                </a:endParaRPr>
              </a:p>
              <a:p>
                <a:pPr lvl="1"/>
                <a:endParaRPr lang="en-US" altLang="zh-CN" sz="2400" dirty="0">
                  <a:latin typeface="+mn-ea"/>
                  <a:cs typeface="+mn-ea"/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密度可达的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(density reachable):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点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  <a:cs typeface="+mn-ea"/>
                      </a:rPr>
                      <m:t>𝜀</m:t>
                    </m:r>
                    <m:r>
                      <a:rPr lang="zh-CN" altLang="en-US" sz="2400">
                        <a:latin typeface="Cambria Math" panose="02040503050406030204"/>
                        <a:cs typeface="+mn-ea"/>
                      </a:rPr>
                      <m:t>和</m:t>
                    </m:r>
                    <m:r>
                      <a:rPr lang="en-US" altLang="zh-CN" sz="2400">
                        <a:latin typeface="Cambria Math" panose="02040503050406030204"/>
                        <a:cs typeface="+mn-ea"/>
                      </a:rPr>
                      <m:t>𝑀𝑖𝑛𝑃𝑡𝑠</m:t>
                    </m:r>
                  </m:oMath>
                </a14:m>
                <a:r>
                  <a:rPr lang="en-US" altLang="zh-CN" sz="2400" dirty="0">
                    <a:latin typeface="+mn-ea"/>
                    <a:cs typeface="+mn-ea"/>
                  </a:rPr>
                  <a:t> </a:t>
                </a:r>
                <a:r>
                  <a:rPr lang="zh-CN" altLang="en-US" sz="2400" dirty="0">
                    <a:latin typeface="+mn-ea"/>
                    <a:cs typeface="+mn-ea"/>
                  </a:rPr>
                  <a:t>是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从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密度</a:t>
                </a:r>
                <a:r>
                  <a:rPr lang="zh-CN" altLang="en-US" sz="2400" dirty="0">
                    <a:latin typeface="+mn-ea"/>
                    <a:cs typeface="+mn-ea"/>
                  </a:rPr>
                  <a:t>可达的, 如果存在一个节点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链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aseline="-25000" dirty="0" smtClean="0">
                    <a:latin typeface="+mn-ea"/>
                    <a:cs typeface="+mn-ea"/>
                  </a:rPr>
                  <a:t>1</a:t>
                </a:r>
                <a:r>
                  <a:rPr lang="en-US" altLang="zh-CN" sz="2400" dirty="0" smtClean="0">
                    <a:latin typeface="+mn-ea"/>
                    <a:cs typeface="+mn-ea"/>
                  </a:rPr>
                  <a:t>,…,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dirty="0" smtClean="0">
                    <a:latin typeface="+mn-ea"/>
                    <a:cs typeface="+mn-ea"/>
                  </a:rPr>
                  <a:t>,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aseline="-25000" dirty="0" smtClean="0">
                    <a:latin typeface="+mn-ea"/>
                    <a:cs typeface="+mn-ea"/>
                  </a:rPr>
                  <a:t>1</a:t>
                </a:r>
                <a:r>
                  <a:rPr lang="en-US" altLang="zh-CN" sz="2400" dirty="0" smtClean="0">
                    <a:latin typeface="+mn-ea"/>
                    <a:cs typeface="+mn-ea"/>
                  </a:rPr>
                  <a:t>=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400" dirty="0" smtClean="0">
                    <a:latin typeface="+mn-ea"/>
                    <a:cs typeface="+mn-ea"/>
                  </a:rPr>
                  <a:t>, </a:t>
                </a:r>
                <a:r>
                  <a:rPr lang="en-US" altLang="zh-CN" sz="2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dirty="0" smtClean="0">
                    <a:latin typeface="+mn-ea"/>
                    <a:cs typeface="+mn-ea"/>
                  </a:rPr>
                  <a:t>=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，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+mn-ea"/>
                    <a:cs typeface="+mn-ea"/>
                  </a:rPr>
                  <a:t>密度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直达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aseline="-25000" dirty="0" smtClean="0">
                    <a:latin typeface="+mn-ea"/>
                    <a:cs typeface="+mn-ea"/>
                  </a:rPr>
                  <a:t>+1</a:t>
                </a:r>
                <a:r>
                  <a:rPr lang="zh-CN" altLang="en-US" sz="2400" dirty="0">
                    <a:latin typeface="+mn-ea"/>
                    <a:cs typeface="+mn-ea"/>
                  </a:rPr>
                  <a:t>，则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称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密度</a:t>
                </a:r>
                <a:r>
                  <a:rPr lang="zh-CN" altLang="en-US" sz="2400" dirty="0">
                    <a:latin typeface="+mn-ea"/>
                    <a:cs typeface="+mn-ea"/>
                  </a:rPr>
                  <a:t>可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达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419872" y="2492896"/>
            <a:ext cx="2592288" cy="1689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机器学习类型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115616" y="3792550"/>
            <a:ext cx="1463447" cy="510778"/>
          </a:xfrm>
          <a:prstGeom prst="round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机器学习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左大括号 4"/>
          <p:cNvSpPr/>
          <p:nvPr/>
        </p:nvSpPr>
        <p:spPr bwMode="auto">
          <a:xfrm>
            <a:off x="2624574" y="2763243"/>
            <a:ext cx="288032" cy="2520280"/>
          </a:xfrm>
          <a:prstGeom prst="lef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带形: 前凸 5"/>
          <p:cNvSpPr/>
          <p:nvPr/>
        </p:nvSpPr>
        <p:spPr>
          <a:xfrm>
            <a:off x="3117751" y="2763242"/>
            <a:ext cx="2387143" cy="550962"/>
          </a:xfrm>
          <a:prstGeom prst="ribbon">
            <a:avLst>
              <a:gd name="adj1" fmla="val 16667"/>
              <a:gd name="adj2" fmla="val 74665"/>
            </a:avLst>
          </a:prstGeom>
          <a:solidFill>
            <a:schemeClr val="accent5">
              <a:lumMod val="75000"/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zh-CN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监督学习</a:t>
            </a:r>
            <a:endParaRPr lang="zh-CN" altLang="en-US" kern="1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带形: 前凸 7"/>
          <p:cNvSpPr/>
          <p:nvPr/>
        </p:nvSpPr>
        <p:spPr>
          <a:xfrm>
            <a:off x="3098978" y="3792550"/>
            <a:ext cx="2405916" cy="550962"/>
          </a:xfrm>
          <a:prstGeom prst="ribbon">
            <a:avLst>
              <a:gd name="adj1" fmla="val 16667"/>
              <a:gd name="adj2" fmla="val 72989"/>
            </a:avLst>
          </a:prstGeom>
          <a:solidFill>
            <a:schemeClr val="accent5">
              <a:lumMod val="75000"/>
              <a:alpha val="62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无监督学习</a:t>
            </a:r>
            <a:endParaRPr lang="zh-CN" altLang="en-US" kern="1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带形: 前凸 8"/>
          <p:cNvSpPr/>
          <p:nvPr/>
        </p:nvSpPr>
        <p:spPr>
          <a:xfrm>
            <a:off x="3098978" y="4821858"/>
            <a:ext cx="2405916" cy="550962"/>
          </a:xfrm>
          <a:prstGeom prst="ribbon">
            <a:avLst>
              <a:gd name="adj1" fmla="val 16667"/>
              <a:gd name="adj2" fmla="val 73562"/>
            </a:avLst>
          </a:prstGeom>
          <a:solidFill>
            <a:schemeClr val="accent5">
              <a:lumMod val="75000"/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zh-CN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强化学习</a:t>
            </a:r>
            <a:endParaRPr lang="zh-CN" altLang="en-US" kern="1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4894" y="2869446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有标记信息：分类、回归</a:t>
            </a:r>
            <a:endParaRPr lang="zh-CN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532116" y="3854106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无标记信息：聚类、降维</a:t>
            </a:r>
            <a:endParaRPr lang="zh-CN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532116" y="494496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环境的反馈：马尔科夫决策过程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DBSCAN</a:t>
                </a:r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密度</a:t>
                </a:r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密度相连的: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点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  <a:cs typeface="+mn-ea"/>
                      </a:rPr>
                      <m:t>𝜀</m:t>
                    </m:r>
                    <m:r>
                      <a:rPr lang="zh-CN" altLang="en-US" sz="2400">
                        <a:latin typeface="Cambria Math" panose="02040503050406030204"/>
                        <a:cs typeface="+mn-ea"/>
                      </a:rPr>
                      <m:t>和</m:t>
                    </m:r>
                    <m:r>
                      <a:rPr lang="en-US" altLang="zh-CN" sz="2400">
                        <a:latin typeface="Cambria Math" panose="02040503050406030204"/>
                        <a:cs typeface="+mn-ea"/>
                      </a:rPr>
                      <m:t>𝑀𝑖𝑛𝑃𝑡𝑠</m:t>
                    </m:r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与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点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是</a:t>
                </a:r>
                <a:r>
                  <a:rPr lang="zh-CN" altLang="en-US" sz="2400" dirty="0">
                    <a:latin typeface="+mn-ea"/>
                    <a:cs typeface="+mn-ea"/>
                  </a:rPr>
                  <a:t>密度相连的, 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如果存在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点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使得</a:t>
                </a:r>
                <a:r>
                  <a:rPr lang="en-US" altLang="zh-CN" sz="2400" dirty="0" smtClean="0">
                    <a:latin typeface="+mn-ea"/>
                    <a:cs typeface="+mn-ea"/>
                  </a:rPr>
                  <a:t>,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和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都是</a:t>
                </a:r>
                <a:r>
                  <a:rPr lang="zh-CN" altLang="en-US" sz="2400" dirty="0">
                    <a:latin typeface="+mn-ea"/>
                    <a:cs typeface="+mn-ea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  <a:cs typeface="+mn-ea"/>
                      </a:rPr>
                      <m:t>𝜀</m:t>
                    </m:r>
                    <m:r>
                      <a:rPr lang="zh-CN" altLang="en-US" sz="2400">
                        <a:latin typeface="Cambria Math" panose="02040503050406030204"/>
                        <a:cs typeface="+mn-ea"/>
                      </a:rPr>
                      <m:t>和</m:t>
                    </m:r>
                    <m:r>
                      <a:rPr lang="en-US" altLang="zh-CN" sz="2400">
                        <a:latin typeface="Cambria Math" panose="02040503050406030204"/>
                        <a:cs typeface="+mn-ea"/>
                      </a:rPr>
                      <m:t>𝑀𝑖𝑛𝑃𝑡𝑠</m:t>
                    </m:r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是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从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密度</a:t>
                </a:r>
                <a:r>
                  <a:rPr lang="zh-CN" altLang="en-US" sz="2400" dirty="0">
                    <a:latin typeface="+mn-ea"/>
                    <a:cs typeface="+mn-ea"/>
                  </a:rPr>
                  <a:t>可达的</a:t>
                </a:r>
                <a:r>
                  <a:rPr lang="en-US" altLang="zh-CN" sz="2400" dirty="0">
                    <a:latin typeface="+mn-ea"/>
                    <a:cs typeface="+mn-ea"/>
                  </a:rPr>
                  <a:t>(</a:t>
                </a:r>
                <a:r>
                  <a:rPr lang="zh-CN" altLang="en-US" sz="2400" dirty="0">
                    <a:latin typeface="+mn-ea"/>
                    <a:cs typeface="+mn-ea"/>
                  </a:rPr>
                  <a:t>如果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存在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，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密度</a:t>
                </a:r>
                <a:r>
                  <a:rPr lang="zh-CN" altLang="en-US" sz="2400" dirty="0">
                    <a:latin typeface="+mn-ea"/>
                    <a:cs typeface="+mn-ea"/>
                  </a:rPr>
                  <a:t>可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达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和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，</a:t>
                </a:r>
                <a:r>
                  <a:rPr lang="zh-CN" altLang="en-US" sz="2400" dirty="0">
                    <a:latin typeface="+mn-ea"/>
                    <a:cs typeface="+mn-ea"/>
                  </a:rPr>
                  <a:t>则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称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和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dirty="0" smtClean="0">
                    <a:latin typeface="+mn-ea"/>
                    <a:cs typeface="+mn-ea"/>
                  </a:rPr>
                  <a:t>是</a:t>
                </a:r>
                <a:r>
                  <a:rPr lang="zh-CN" altLang="en-US" sz="2400" dirty="0">
                    <a:latin typeface="+mn-ea"/>
                    <a:cs typeface="+mn-ea"/>
                  </a:rPr>
                  <a:t>密度相连的</a:t>
                </a:r>
                <a:r>
                  <a:rPr lang="en-US" altLang="zh-CN" sz="2400" dirty="0">
                    <a:latin typeface="+mn-ea"/>
                    <a:cs typeface="+mn-ea"/>
                  </a:rPr>
                  <a:t>)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35796" y="3270468"/>
            <a:ext cx="3672408" cy="1944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DBSCAN</a:t>
                </a:r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密度</a:t>
                </a:r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latin typeface="+mn-ea"/>
                  </a:rPr>
                  <a:t>一个例子：</a:t>
                </a:r>
                <a:r>
                  <a:rPr lang="zh-CN" altLang="en-US" sz="2400" dirty="0" smtClean="0">
                    <a:sym typeface="+mn-ea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charset="0"/>
                      </a:rPr>
                      <m:t>𝑀𝑖𝑛𝑃𝑡𝑠</m:t>
                    </m:r>
                    <m:r>
                      <a:rPr lang="en-US" altLang="zh-CN" sz="2400" b="0" i="1" smtClean="0">
                        <a:latin typeface="Cambria Math" panose="0204050305040603020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charset="0"/>
                      </a:rPr>
                      <m:t>3</m:t>
                    </m:r>
                  </m:oMath>
                </a14:m>
                <a:r>
                  <a:rPr lang="zh-CN" altLang="en-US" sz="2400" dirty="0" smtClean="0">
                    <a:sym typeface="+mn-ea"/>
                  </a:rPr>
                  <a:t>，则虚线显示出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/>
                        <a:cs typeface="+mn-ea"/>
                      </a:rPr>
                      <m:t>𝜀</m:t>
                    </m:r>
                  </m:oMath>
                </a14:m>
                <a:r>
                  <a:rPr lang="zh-CN" altLang="en-US" sz="2400" dirty="0" smtClean="0">
                    <a:sym typeface="+mn-ea"/>
                  </a:rPr>
                  <a:t>领域。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en-US" altLang="zh-CN" sz="2400" dirty="0" smtClean="0">
                    <a:sym typeface="+mn-ea"/>
                  </a:rPr>
                  <a:t>      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zh-CN" altLang="en-US" sz="2400" dirty="0" smtClean="0">
                    <a:sym typeface="+mn-ea"/>
                  </a:rPr>
                  <a:t>是核心对象。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zh-CN" altLang="en-US" sz="2400" dirty="0" smtClean="0">
                    <a:sym typeface="+mn-ea"/>
                  </a:rPr>
                  <a:t>      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zh-CN" altLang="en-US" sz="2400" dirty="0" smtClean="0">
                    <a:sym typeface="+mn-ea"/>
                  </a:rPr>
                  <a:t>由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zh-CN" altLang="en-US" sz="2400" dirty="0" smtClean="0">
                    <a:sym typeface="+mn-ea"/>
                  </a:rPr>
                  <a:t>密度直达</a:t>
                </a:r>
                <a:r>
                  <a:rPr lang="zh-CN" altLang="en-US" sz="2400" dirty="0">
                    <a:sym typeface="+mn-ea"/>
                  </a:rPr>
                  <a:t>。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zh-CN" altLang="en-US" sz="2400" dirty="0" smtClean="0">
                    <a:sym typeface="+mn-ea"/>
                  </a:rPr>
                  <a:t>      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zh-CN" altLang="en-US" sz="2400" dirty="0" smtClean="0">
                    <a:sym typeface="+mn-ea"/>
                  </a:rPr>
                  <a:t>由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zh-CN" altLang="en-US" sz="2400" dirty="0" smtClean="0">
                    <a:sym typeface="+mn-ea"/>
                  </a:rPr>
                  <a:t>密度可达。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zh-CN" altLang="en-US" sz="2400" dirty="0" smtClean="0">
                    <a:sym typeface="+mn-ea"/>
                  </a:rPr>
                  <a:t>      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zh-CN" altLang="en-US" sz="2400" dirty="0" smtClean="0">
                    <a:sym typeface="+mn-ea"/>
                  </a:rPr>
                  <a:t>与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4</a:t>
                </a:r>
                <a:r>
                  <a:rPr lang="zh-CN" altLang="en-US" sz="2400" dirty="0" smtClean="0">
                    <a:sym typeface="+mn-ea"/>
                  </a:rPr>
                  <a:t>密度相连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91865" y="2061210"/>
            <a:ext cx="4228465" cy="199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DBSCAN</a:t>
                </a:r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密度</a:t>
                </a:r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latin typeface="+mn-ea"/>
                    <a:cs typeface="+mn-ea"/>
                  </a:rPr>
                  <a:t>算法步骤：</a:t>
                </a:r>
                <a:endParaRPr lang="zh-CN" altLang="en-US" sz="2400" dirty="0">
                  <a:latin typeface="+mn-ea"/>
                  <a:cs typeface="+mn-ea"/>
                </a:endParaRPr>
              </a:p>
              <a:p>
                <a:pPr lvl="2"/>
                <a:r>
                  <a:rPr lang="zh-CN" altLang="en-US" sz="2055" dirty="0">
                    <a:latin typeface="+mn-ea"/>
                    <a:cs typeface="+mn-ea"/>
                  </a:rPr>
                  <a:t>任意选取一个</a:t>
                </a:r>
                <a:r>
                  <a:rPr lang="zh-CN" altLang="en-US" sz="2055" dirty="0" smtClean="0">
                    <a:latin typeface="+mn-ea"/>
                    <a:cs typeface="+mn-ea"/>
                  </a:rPr>
                  <a:t>点</a:t>
                </a:r>
                <a:r>
                  <a:rPr lang="en-US" altLang="zh-CN" sz="2055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altLang="zh-CN" sz="2055" dirty="0">
                  <a:latin typeface="+mn-ea"/>
                  <a:cs typeface="+mn-ea"/>
                </a:endParaRPr>
              </a:p>
              <a:p>
                <a:pPr lvl="2"/>
                <a:r>
                  <a:rPr lang="zh-CN" altLang="en-US" sz="2055" dirty="0">
                    <a:latin typeface="+mn-ea"/>
                    <a:cs typeface="+mn-ea"/>
                  </a:rPr>
                  <a:t>得到所有</a:t>
                </a:r>
                <a:r>
                  <a:rPr lang="zh-CN" altLang="en-US" sz="2055" dirty="0" smtClean="0">
                    <a:latin typeface="+mn-ea"/>
                    <a:cs typeface="+mn-ea"/>
                  </a:rPr>
                  <a:t>从</a:t>
                </a:r>
                <a:r>
                  <a:rPr lang="en-US" altLang="zh-CN" sz="2055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55" dirty="0" smtClean="0">
                    <a:latin typeface="+mn-ea"/>
                    <a:cs typeface="+mn-ea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055">
                        <a:latin typeface="Cambria Math" panose="02040503050406030204"/>
                        <a:cs typeface="+mn-ea"/>
                      </a:rPr>
                      <m:t>𝜀</m:t>
                    </m:r>
                    <m:r>
                      <a:rPr lang="zh-CN" altLang="en-US" sz="2055">
                        <a:latin typeface="Cambria Math" panose="02040503050406030204"/>
                        <a:cs typeface="+mn-ea"/>
                      </a:rPr>
                      <m:t>和</m:t>
                    </m:r>
                    <m:r>
                      <a:rPr lang="en-US" altLang="zh-CN" sz="2055">
                        <a:latin typeface="Cambria Math" panose="02040503050406030204"/>
                        <a:cs typeface="+mn-ea"/>
                      </a:rPr>
                      <m:t>𝑀𝑖𝑛𝑃𝑡𝑠</m:t>
                    </m:r>
                  </m:oMath>
                </a14:m>
                <a:r>
                  <a:rPr lang="zh-CN" altLang="en-US" sz="2055" dirty="0">
                    <a:latin typeface="+mn-ea"/>
                    <a:cs typeface="+mn-ea"/>
                  </a:rPr>
                  <a:t>密度可达的点</a:t>
                </a:r>
                <a:endParaRPr lang="en-US" altLang="zh-CN" sz="2055" dirty="0">
                  <a:latin typeface="+mn-ea"/>
                  <a:cs typeface="+mn-ea"/>
                </a:endParaRPr>
              </a:p>
              <a:p>
                <a:pPr lvl="2"/>
                <a:r>
                  <a:rPr lang="zh-CN" altLang="en-US" sz="2055" dirty="0" smtClean="0">
                    <a:latin typeface="+mn-ea"/>
                    <a:cs typeface="+mn-ea"/>
                  </a:rPr>
                  <a:t>如果</a:t>
                </a:r>
                <a:r>
                  <a:rPr lang="en-US" altLang="zh-CN" sz="2055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55" dirty="0" smtClean="0">
                    <a:latin typeface="+mn-ea"/>
                    <a:cs typeface="+mn-ea"/>
                  </a:rPr>
                  <a:t>是</a:t>
                </a:r>
                <a:r>
                  <a:rPr lang="zh-CN" altLang="en-US" sz="2055" dirty="0">
                    <a:latin typeface="+mn-ea"/>
                    <a:cs typeface="+mn-ea"/>
                  </a:rPr>
                  <a:t>一个核心点, 则找到一个聚类</a:t>
                </a:r>
                <a:endParaRPr lang="en-US" altLang="zh-CN" sz="2055" dirty="0">
                  <a:latin typeface="+mn-ea"/>
                  <a:cs typeface="+mn-ea"/>
                </a:endParaRPr>
              </a:p>
              <a:p>
                <a:pPr lvl="2"/>
                <a:r>
                  <a:rPr lang="zh-CN" altLang="en-US" sz="2055" dirty="0" smtClean="0">
                    <a:latin typeface="+mn-ea"/>
                    <a:cs typeface="+mn-ea"/>
                  </a:rPr>
                  <a:t>如果</a:t>
                </a:r>
                <a:r>
                  <a:rPr lang="en-US" altLang="zh-CN" sz="2055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55" dirty="0" smtClean="0">
                    <a:latin typeface="+mn-ea"/>
                    <a:cs typeface="+mn-ea"/>
                  </a:rPr>
                  <a:t>是</a:t>
                </a:r>
                <a:r>
                  <a:rPr lang="zh-CN" altLang="en-US" sz="2055" dirty="0">
                    <a:latin typeface="+mn-ea"/>
                    <a:cs typeface="+mn-ea"/>
                  </a:rPr>
                  <a:t>一个边界点, 没有</a:t>
                </a:r>
                <a:r>
                  <a:rPr lang="zh-CN" altLang="en-US" sz="2055" dirty="0" smtClean="0">
                    <a:latin typeface="+mn-ea"/>
                    <a:cs typeface="+mn-ea"/>
                  </a:rPr>
                  <a:t>从</a:t>
                </a:r>
                <a:r>
                  <a:rPr lang="en-US" altLang="zh-CN" sz="2055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55" dirty="0" smtClean="0">
                    <a:latin typeface="+mn-ea"/>
                    <a:cs typeface="+mn-ea"/>
                  </a:rPr>
                  <a:t>密度</a:t>
                </a:r>
                <a:r>
                  <a:rPr lang="zh-CN" altLang="en-US" sz="2055" dirty="0">
                    <a:latin typeface="+mn-ea"/>
                    <a:cs typeface="+mn-ea"/>
                  </a:rPr>
                  <a:t>可达的点, </a:t>
                </a:r>
                <a:r>
                  <a:rPr lang="en-US" altLang="zh-CN" sz="2055" dirty="0">
                    <a:latin typeface="+mn-ea"/>
                    <a:cs typeface="+mn-ea"/>
                  </a:rPr>
                  <a:t>DBSCAN </a:t>
                </a:r>
                <a:r>
                  <a:rPr lang="zh-CN" altLang="en-US" sz="2055" dirty="0">
                    <a:latin typeface="+mn-ea"/>
                    <a:cs typeface="+mn-ea"/>
                  </a:rPr>
                  <a:t>将访问数据库中的下一个点</a:t>
                </a:r>
                <a:endParaRPr lang="en-US" altLang="zh-CN" sz="2055" dirty="0">
                  <a:latin typeface="+mn-ea"/>
                  <a:cs typeface="+mn-ea"/>
                </a:endParaRPr>
              </a:p>
              <a:p>
                <a:pPr lvl="2"/>
                <a:r>
                  <a:rPr lang="zh-CN" altLang="en-US" sz="2055" dirty="0">
                    <a:latin typeface="+mn-ea"/>
                    <a:cs typeface="+mn-ea"/>
                  </a:rPr>
                  <a:t>继续这一过程, 直到数据库中的所有点都被</a:t>
                </a:r>
                <a:r>
                  <a:rPr lang="zh-CN" altLang="en-US" sz="2055" dirty="0" smtClean="0">
                    <a:latin typeface="+mn-ea"/>
                    <a:cs typeface="+mn-ea"/>
                  </a:rPr>
                  <a:t>处理</a:t>
                </a:r>
                <a:endParaRPr lang="en-US" altLang="zh-CN" sz="2055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例题：</a:t>
                </a:r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已知表所示的某数据集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𝐷</m:t>
                    </m:r>
                  </m:oMath>
                </a14:m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，试用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DBSCAN</a:t>
                </a:r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算法对其进行密度聚类分析，取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𝜀</m:t>
                    </m:r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=</m:t>
                    </m:r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1</m:t>
                    </m:r>
                  </m:oMath>
                </a14:m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𝑀𝑖𝑛𝑃𝑡𝑠</m:t>
                    </m:r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=</m:t>
                    </m:r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4</m:t>
                    </m:r>
                  </m:oMath>
                </a14:m>
                <a:r>
                  <a:rPr lang="zh-CN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𝑛</m:t>
                    </m:r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=</m:t>
                    </m:r>
                    <m:r>
                      <a:rPr lang="en-US" altLang="zh-CN" sz="2400">
                        <a:latin typeface="Cambria Math" panose="02040503050406030204" charset="0"/>
                        <a:cs typeface="+mn-ea"/>
                      </a:rPr>
                      <m:t>12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619672" y="2132856"/>
          <a:ext cx="6337301" cy="12454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93480"/>
                <a:gridCol w="598453"/>
                <a:gridCol w="446215"/>
                <a:gridCol w="446215"/>
                <a:gridCol w="447264"/>
                <a:gridCol w="446215"/>
                <a:gridCol w="446215"/>
                <a:gridCol w="446215"/>
                <a:gridCol w="447264"/>
                <a:gridCol w="446215"/>
                <a:gridCol w="446215"/>
                <a:gridCol w="443065"/>
                <a:gridCol w="384270"/>
              </a:tblGrid>
              <a:tr h="36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zh-CN" sz="1600" kern="100" dirty="0">
                          <a:effectLst/>
                          <a:ea typeface="+mn-ea"/>
                          <a:cs typeface="+mn-ea"/>
                        </a:rPr>
                        <a:t>序号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4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5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6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7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8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9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10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11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12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</a:tr>
              <a:tr h="4426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zh-CN" sz="1600" kern="100" dirty="0">
                          <a:effectLst/>
                          <a:ea typeface="+mn-ea"/>
                          <a:cs typeface="+mn-ea"/>
                        </a:rPr>
                        <a:t>属性</a:t>
                      </a: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A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5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4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5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6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5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</a:tr>
              <a:tr h="4426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zh-CN" sz="1600" kern="100" dirty="0">
                          <a:effectLst/>
                          <a:ea typeface="+mn-ea"/>
                          <a:cs typeface="+mn-ea"/>
                        </a:rPr>
                        <a:t>属性</a:t>
                      </a: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B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4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400" b="1" dirty="0" smtClean="0">
                  <a:latin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zh-CN" altLang="zh-CN" sz="2000" dirty="0" smtClean="0">
                    <a:latin typeface="+mn-ea"/>
                    <a:cs typeface="+mn-ea"/>
                  </a:rPr>
                  <a:t>首先</a:t>
                </a:r>
                <a:r>
                  <a:rPr lang="zh-CN" altLang="zh-CN" sz="2000" dirty="0">
                    <a:latin typeface="+mn-ea"/>
                    <a:cs typeface="+mn-ea"/>
                  </a:rPr>
                  <a:t>可视化数据集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𝐷</m:t>
                    </m:r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，将其绘制在如图所示平面直角坐标系中。然后，使用</a:t>
                </a:r>
                <a:r>
                  <a:rPr lang="en-US" altLang="zh-CN" sz="2000" dirty="0">
                    <a:latin typeface="+mn-ea"/>
                    <a:cs typeface="+mn-ea"/>
                  </a:rPr>
                  <a:t>DBSCAN</a:t>
                </a:r>
                <a:r>
                  <a:rPr lang="zh-CN" altLang="zh-CN" sz="2000" dirty="0">
                    <a:latin typeface="+mn-ea"/>
                    <a:cs typeface="+mn-ea"/>
                  </a:rPr>
                  <a:t>算法对其进行密度聚类</a:t>
                </a:r>
                <a:endParaRPr lang="en-US" altLang="zh-CN" sz="2000" dirty="0">
                  <a:latin typeface="+mn-ea"/>
                </a:endParaRPr>
              </a:p>
              <a:p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619672" y="1031437"/>
          <a:ext cx="6337300" cy="12454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93445"/>
                <a:gridCol w="598453"/>
                <a:gridCol w="446215"/>
                <a:gridCol w="446215"/>
                <a:gridCol w="447264"/>
                <a:gridCol w="446215"/>
                <a:gridCol w="446215"/>
                <a:gridCol w="446215"/>
                <a:gridCol w="447264"/>
                <a:gridCol w="446215"/>
                <a:gridCol w="446215"/>
                <a:gridCol w="443065"/>
                <a:gridCol w="384270"/>
              </a:tblGrid>
              <a:tr h="36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zh-CN" sz="1600" kern="100" dirty="0">
                          <a:effectLst/>
                          <a:ea typeface="+mn-ea"/>
                          <a:cs typeface="+mn-ea"/>
                        </a:rPr>
                        <a:t>序号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4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5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6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7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8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9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10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11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12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</a:tr>
              <a:tr h="4426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zh-CN" sz="1600" kern="100" dirty="0">
                          <a:effectLst/>
                          <a:ea typeface="+mn-ea"/>
                          <a:cs typeface="+mn-ea"/>
                        </a:rPr>
                        <a:t>属性</a:t>
                      </a: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A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5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4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5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6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5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</a:tr>
              <a:tr h="4426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zh-CN" sz="1600" kern="100" dirty="0">
                          <a:effectLst/>
                          <a:ea typeface="+mn-ea"/>
                          <a:cs typeface="+mn-ea"/>
                        </a:rPr>
                        <a:t>属性</a:t>
                      </a: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B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1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>
                          <a:effectLst/>
                          <a:ea typeface="+mn-ea"/>
                          <a:cs typeface="+mn-ea"/>
                        </a:rPr>
                        <a:t>2</a:t>
                      </a:r>
                      <a:endParaRPr lang="zh-CN" sz="2800" kern="10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3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34335" algn="l"/>
                        </a:tabLst>
                      </a:pPr>
                      <a:r>
                        <a:rPr lang="en-US" sz="1600" kern="100" dirty="0">
                          <a:effectLst/>
                          <a:ea typeface="+mn-ea"/>
                          <a:cs typeface="+mn-ea"/>
                        </a:rPr>
                        <a:t>4</a:t>
                      </a:r>
                      <a:endParaRPr lang="zh-CN" sz="2800" kern="100" dirty="0">
                        <a:effectLst/>
                        <a:latin typeface="Calibri" panose="020F0502020204030204" charset="0"/>
                        <a:ea typeface="+mn-ea"/>
                        <a:cs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39909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780155" y="5732780"/>
            <a:ext cx="266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76190" y="5732780"/>
            <a:ext cx="266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75965" y="5372735"/>
            <a:ext cx="266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08400" y="5372735"/>
            <a:ext cx="266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40835" y="5372735"/>
            <a:ext cx="266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72000" y="5372735"/>
            <a:ext cx="266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4435" y="5372735"/>
            <a:ext cx="266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08625" y="5372735"/>
            <a:ext cx="266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75965" y="5013325"/>
            <a:ext cx="266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08400" y="5012690"/>
            <a:ext cx="457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03800" y="5012690"/>
            <a:ext cx="457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08400" y="4652645"/>
            <a:ext cx="457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4950716"/>
            <a:ext cx="2397147" cy="189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+mn-ea"/>
                    <a:cs typeface="+mn-ea"/>
                  </a:rPr>
                  <a:t>第一</a:t>
                </a:r>
                <a:r>
                  <a:rPr lang="zh-CN" altLang="en-US" sz="2000" dirty="0">
                    <a:latin typeface="+mn-ea"/>
                    <a:cs typeface="+mn-ea"/>
                  </a:rPr>
                  <a:t>步，</a:t>
                </a:r>
                <a:r>
                  <a:rPr lang="zh-CN" altLang="zh-CN" sz="2000" dirty="0">
                    <a:latin typeface="+mn-ea"/>
                    <a:cs typeface="+mn-ea"/>
                  </a:rPr>
                  <a:t>在数据集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𝐷</m:t>
                    </m:r>
                    <m:r>
                      <a:rPr lang="zh-CN" altLang="zh-CN" sz="2000">
                        <a:latin typeface="Cambria Math" panose="02040503050406030204"/>
                        <a:cs typeface="+mn-ea"/>
                      </a:rPr>
                      <m:t>中</m:t>
                    </m:r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任意选择一个样本点首先选择</a:t>
                </a:r>
                <a:r>
                  <a:rPr lang="en-US" altLang="zh-CN" sz="2000" dirty="0">
                    <a:latin typeface="+mn-ea"/>
                    <a:cs typeface="+mn-ea"/>
                  </a:rPr>
                  <a:t>1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号样本点，由于以</a:t>
                </a:r>
                <a:r>
                  <a:rPr lang="en-US" altLang="zh-CN" sz="2000" dirty="0">
                    <a:latin typeface="+mn-ea"/>
                    <a:cs typeface="+mn-ea"/>
                  </a:rPr>
                  <a:t>1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号样本点为圆心且半径为</a:t>
                </a:r>
                <a:r>
                  <a:rPr lang="en-US" altLang="zh-CN" sz="2000" dirty="0">
                    <a:latin typeface="+mn-ea"/>
                    <a:cs typeface="+mn-ea"/>
                  </a:rPr>
                  <a:t>1</a:t>
                </a:r>
                <a:r>
                  <a:rPr lang="zh-CN" altLang="zh-CN" sz="2000" dirty="0">
                    <a:latin typeface="+mn-ea"/>
                    <a:cs typeface="+mn-ea"/>
                  </a:rPr>
                  <a:t>的圆中只包含</a:t>
                </a:r>
                <a:r>
                  <a:rPr lang="en-US" altLang="zh-CN" sz="2000" dirty="0">
                    <a:latin typeface="+mn-ea"/>
                    <a:cs typeface="+mn-ea"/>
                  </a:rPr>
                  <a:t>2</a:t>
                </a:r>
                <a:r>
                  <a:rPr lang="zh-CN" altLang="zh-CN" sz="2000" dirty="0">
                    <a:latin typeface="+mn-ea"/>
                    <a:cs typeface="+mn-ea"/>
                  </a:rPr>
                  <a:t>个样本点，小于</a:t>
                </a:r>
                <a:r>
                  <a:rPr lang="en-US" altLang="zh-CN" sz="2000" dirty="0">
                    <a:latin typeface="+mn-ea"/>
                    <a:cs typeface="+mn-ea"/>
                  </a:rPr>
                  <a:t>4</a:t>
                </a:r>
                <a:r>
                  <a:rPr lang="zh-CN" altLang="zh-CN" sz="2000" dirty="0">
                    <a:latin typeface="+mn-ea"/>
                    <a:cs typeface="+mn-ea"/>
                  </a:rPr>
                  <a:t>个，故</a:t>
                </a:r>
                <a:r>
                  <a:rPr lang="en-US" altLang="zh-CN" sz="2000" dirty="0">
                    <a:latin typeface="+mn-ea"/>
                    <a:cs typeface="+mn-ea"/>
                  </a:rPr>
                  <a:t>1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号样本点不是核心对象点。同理可得第</a:t>
                </a:r>
                <a:r>
                  <a:rPr lang="en-US" altLang="zh-CN" sz="2000" dirty="0">
                    <a:latin typeface="+mn-ea"/>
                    <a:cs typeface="+mn-ea"/>
                  </a:rPr>
                  <a:t>2</a:t>
                </a:r>
                <a:r>
                  <a:rPr lang="zh-CN" altLang="zh-CN" sz="2000" dirty="0">
                    <a:latin typeface="+mn-ea"/>
                    <a:cs typeface="+mn-ea"/>
                  </a:rPr>
                  <a:t>号、第</a:t>
                </a:r>
                <a:r>
                  <a:rPr lang="en-US" altLang="zh-CN" sz="2000" dirty="0">
                    <a:latin typeface="+mn-ea"/>
                    <a:cs typeface="+mn-ea"/>
                  </a:rPr>
                  <a:t>3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号样本点均不是核心样本点，如图所</a:t>
                </a:r>
                <a:r>
                  <a:rPr lang="zh-CN" altLang="zh-CN" sz="2000" dirty="0" smtClean="0">
                    <a:latin typeface="+mn-ea"/>
                    <a:cs typeface="+mn-ea"/>
                  </a:rPr>
                  <a:t>示</a:t>
                </a:r>
                <a:endParaRPr lang="en-US" altLang="zh-CN" sz="2000" dirty="0" smtClean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 smtClean="0">
                  <a:latin typeface="+mn-ea"/>
                  <a:cs typeface="+mn-ea"/>
                </a:endParaRPr>
              </a:p>
              <a:p>
                <a:pPr marL="0" lvl="1" indent="0">
                  <a:buNone/>
                </a:pPr>
                <a:endParaRPr lang="en-US" altLang="zh-CN" sz="2000" dirty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 smtClean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zh-CN" altLang="zh-CN" sz="2000" dirty="0" smtClean="0">
                    <a:latin typeface="+mn-ea"/>
                    <a:cs typeface="+mn-ea"/>
                  </a:rPr>
                  <a:t>第二</a:t>
                </a:r>
                <a:r>
                  <a:rPr lang="zh-CN" altLang="zh-CN" sz="2000" dirty="0">
                    <a:latin typeface="+mn-ea"/>
                    <a:cs typeface="+mn-ea"/>
                  </a:rPr>
                  <a:t>步，易知</a:t>
                </a:r>
                <a:r>
                  <a:rPr lang="en-US" altLang="zh-CN" sz="2000" dirty="0">
                    <a:latin typeface="+mn-ea"/>
                    <a:cs typeface="+mn-ea"/>
                  </a:rPr>
                  <a:t>4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号样本点是一个核心对象点。从</a:t>
                </a:r>
                <a:r>
                  <a:rPr lang="en-US" altLang="zh-CN" sz="2000" dirty="0">
                    <a:latin typeface="+mn-ea"/>
                    <a:cs typeface="+mn-ea"/>
                  </a:rPr>
                  <a:t>4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号样本点出发寻找所有与其具有可达关系的其余样本点，可以找到</a:t>
                </a:r>
                <a:r>
                  <a:rPr lang="en-US" altLang="zh-CN" sz="2000" dirty="0">
                    <a:latin typeface="+mn-ea"/>
                    <a:cs typeface="+mn-ea"/>
                  </a:rPr>
                  <a:t>4</a:t>
                </a:r>
                <a:r>
                  <a:rPr lang="zh-CN" altLang="zh-CN" sz="2000" dirty="0">
                    <a:latin typeface="+mn-ea"/>
                    <a:cs typeface="+mn-ea"/>
                  </a:rPr>
                  <a:t>个直接可达样本点、</a:t>
                </a:r>
                <a:r>
                  <a:rPr lang="en-US" altLang="zh-CN" sz="2000" dirty="0">
                    <a:latin typeface="+mn-ea"/>
                    <a:cs typeface="+mn-ea"/>
                  </a:rPr>
                  <a:t>3</a:t>
                </a:r>
                <a:r>
                  <a:rPr lang="zh-CN" altLang="zh-CN" sz="2000" dirty="0">
                    <a:latin typeface="+mn-ea"/>
                    <a:cs typeface="+mn-ea"/>
                  </a:rPr>
                  <a:t>个间接可达样本点，将这</a:t>
                </a:r>
                <a:r>
                  <a:rPr lang="en-US" altLang="zh-CN" sz="2000" dirty="0">
                    <a:latin typeface="+mn-ea"/>
                    <a:cs typeface="+mn-ea"/>
                  </a:rPr>
                  <a:t>7</a:t>
                </a:r>
                <a:r>
                  <a:rPr lang="zh-CN" altLang="zh-CN" sz="2000" dirty="0">
                    <a:latin typeface="+mn-ea"/>
                    <a:cs typeface="+mn-ea"/>
                  </a:rPr>
                  <a:t>个样本点组成一个样本子集合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=</m:t>
                    </m:r>
                  </m:oMath>
                </a14:m>
                <a:r>
                  <a:rPr lang="en-US" altLang="zh-CN" sz="2000" dirty="0">
                    <a:latin typeface="+mn-ea"/>
                    <a:cs typeface="+mn-ea"/>
                  </a:rPr>
                  <a:t>{1,3,4,5,9,10,12}</a:t>
                </a:r>
                <a:r>
                  <a:rPr lang="zh-CN" altLang="zh-CN" sz="2000" dirty="0">
                    <a:latin typeface="+mn-ea"/>
                    <a:cs typeface="+mn-ea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就是一个所求的聚簇，如图所示</a:t>
                </a:r>
                <a:endParaRPr lang="en-US" altLang="zh-CN" sz="2000" dirty="0">
                  <a:latin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</a:endParaRPr>
              </a:p>
              <a:p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3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51" y="2214100"/>
            <a:ext cx="2355447" cy="164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16370" y="2419985"/>
            <a:ext cx="2520950" cy="1440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zh-CN" altLang="zh-CN" sz="2000" dirty="0" smtClean="0">
                    <a:latin typeface="+mn-ea"/>
                    <a:cs typeface="+mn-ea"/>
                  </a:rPr>
                  <a:t>第三</a:t>
                </a:r>
                <a:r>
                  <a:rPr lang="zh-CN" altLang="zh-CN" sz="2000" dirty="0">
                    <a:latin typeface="+mn-ea"/>
                    <a:cs typeface="+mn-ea"/>
                  </a:rPr>
                  <a:t>步，选择第</a:t>
                </a:r>
                <a:r>
                  <a:rPr lang="en-US" altLang="zh-CN" sz="2000" dirty="0">
                    <a:latin typeface="+mn-ea"/>
                    <a:cs typeface="+mn-ea"/>
                  </a:rPr>
                  <a:t>5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号样本点，因为第</a:t>
                </a:r>
                <a:r>
                  <a:rPr lang="en-US" altLang="zh-CN" sz="2000" dirty="0">
                    <a:latin typeface="+mn-ea"/>
                    <a:cs typeface="+mn-ea"/>
                  </a:rPr>
                  <a:t>5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号样本点已在簇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内，故选择下个样本点，选择第</a:t>
                </a:r>
                <a:r>
                  <a:rPr lang="en-US" altLang="zh-CN" sz="2000" dirty="0">
                    <a:latin typeface="+mn-ea"/>
                    <a:cs typeface="+mn-ea"/>
                  </a:rPr>
                  <a:t>6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号样本点，易知第</a:t>
                </a:r>
                <a:r>
                  <a:rPr lang="en-US" altLang="zh-CN" sz="2000" dirty="0">
                    <a:latin typeface="+mn-ea"/>
                    <a:cs typeface="+mn-ea"/>
                  </a:rPr>
                  <a:t>6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号样本点不是核心对象点，如图所</a:t>
                </a:r>
                <a:r>
                  <a:rPr lang="zh-CN" altLang="zh-CN" sz="2000" dirty="0" smtClean="0">
                    <a:latin typeface="+mn-ea"/>
                    <a:cs typeface="+mn-ea"/>
                  </a:rPr>
                  <a:t>示</a:t>
                </a:r>
                <a:endParaRPr lang="en-US" altLang="zh-CN" sz="2000" dirty="0" smtClean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 smtClean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 smtClean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  <a:cs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zh-CN" altLang="zh-CN" sz="2000" dirty="0">
                    <a:latin typeface="+mn-ea"/>
                    <a:cs typeface="+mn-ea"/>
                  </a:rPr>
                  <a:t>第四步，选择第</a:t>
                </a:r>
                <a:r>
                  <a:rPr lang="en-US" altLang="zh-CN" sz="2000" dirty="0">
                    <a:latin typeface="+mn-ea"/>
                    <a:cs typeface="+mn-ea"/>
                  </a:rPr>
                  <a:t>7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号样本点，易知第</a:t>
                </a:r>
                <a:r>
                  <a:rPr lang="en-US" altLang="zh-CN" sz="2000" dirty="0">
                    <a:latin typeface="+mn-ea"/>
                    <a:cs typeface="+mn-ea"/>
                  </a:rPr>
                  <a:t>7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号样本点是核心对象点。与第二步同理获得一个新的聚簇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={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2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,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6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,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7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,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8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,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11</m:t>
                    </m:r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}</m:t>
                    </m:r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，如图所示</a:t>
                </a:r>
                <a:endParaRPr lang="en-US" altLang="zh-CN" sz="2000" dirty="0">
                  <a:latin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</a:endParaRPr>
              </a:p>
              <a:p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44824"/>
            <a:ext cx="2880320" cy="208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392" y="4647003"/>
            <a:ext cx="2788767" cy="219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43980" y="2060575"/>
            <a:ext cx="2520950" cy="1440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zh-CN" altLang="zh-CN" sz="2000" dirty="0">
                    <a:latin typeface="+mn-ea"/>
                    <a:cs typeface="+mn-ea"/>
                  </a:rPr>
                  <a:t>第五步，在数据集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𝐷</m:t>
                    </m:r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选择第</a:t>
                </a:r>
                <a:r>
                  <a:rPr lang="en-US" altLang="zh-CN" sz="2000" dirty="0">
                    <a:latin typeface="+mn-ea"/>
                    <a:cs typeface="+mn-ea"/>
                  </a:rPr>
                  <a:t>8</a:t>
                </a:r>
                <a:r>
                  <a:rPr lang="zh-CN" altLang="zh-CN" sz="2000" dirty="0">
                    <a:latin typeface="+mn-ea"/>
                    <a:cs typeface="+mn-ea"/>
                  </a:rPr>
                  <a:t>号样本点，此样本点已经在簇</a:t>
                </a:r>
                <a:r>
                  <a:rPr lang="en-US" altLang="zh-CN" sz="2000" dirty="0">
                    <a:latin typeface="+mn-ea"/>
                    <a:cs typeface="+mn-ea"/>
                  </a:rPr>
                  <a:t>2</a:t>
                </a:r>
                <a:r>
                  <a:rPr lang="zh-CN" altLang="zh-CN" sz="2000" dirty="0">
                    <a:latin typeface="+mn-ea"/>
                    <a:cs typeface="+mn-ea"/>
                  </a:rPr>
                  <a:t>里面，故选择下一个样本点；同理发现样本点</a:t>
                </a:r>
                <a:r>
                  <a:rPr lang="en-US" altLang="zh-CN" sz="2000" dirty="0">
                    <a:latin typeface="+mn-ea"/>
                    <a:cs typeface="+mn-ea"/>
                  </a:rPr>
                  <a:t>9</a:t>
                </a:r>
                <a:r>
                  <a:rPr lang="zh-CN" altLang="zh-CN" sz="2000" dirty="0">
                    <a:latin typeface="+mn-ea"/>
                    <a:cs typeface="+mn-ea"/>
                  </a:rPr>
                  <a:t>、</a:t>
                </a:r>
                <a:r>
                  <a:rPr lang="en-US" altLang="zh-CN" sz="2000" dirty="0">
                    <a:latin typeface="+mn-ea"/>
                    <a:cs typeface="+mn-ea"/>
                  </a:rPr>
                  <a:t>10</a:t>
                </a:r>
                <a:r>
                  <a:rPr lang="zh-CN" altLang="zh-CN" sz="2000" dirty="0">
                    <a:latin typeface="+mn-ea"/>
                    <a:cs typeface="+mn-ea"/>
                  </a:rPr>
                  <a:t>和</a:t>
                </a:r>
                <a:r>
                  <a:rPr lang="en-US" altLang="zh-CN" sz="2000" dirty="0">
                    <a:latin typeface="+mn-ea"/>
                    <a:cs typeface="+mn-ea"/>
                  </a:rPr>
                  <a:t>12</a:t>
                </a:r>
                <a:r>
                  <a:rPr lang="zh-CN" altLang="zh-CN" sz="2000" dirty="0">
                    <a:latin typeface="+mn-ea"/>
                    <a:cs typeface="+mn-ea"/>
                  </a:rPr>
                  <a:t>已在聚簇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内，样本点</a:t>
                </a:r>
                <a:r>
                  <a:rPr lang="en-US" altLang="zh-CN" sz="2000" dirty="0">
                    <a:latin typeface="+mn-ea"/>
                    <a:cs typeface="+mn-ea"/>
                  </a:rPr>
                  <a:t>11</a:t>
                </a:r>
                <a:r>
                  <a:rPr lang="zh-CN" altLang="zh-CN" sz="2000" dirty="0">
                    <a:latin typeface="+mn-ea"/>
                    <a:cs typeface="+mn-ea"/>
                  </a:rPr>
                  <a:t>已在聚簇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内。此时已完成对数据集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/>
                        <a:cs typeface="+mn-ea"/>
                      </a:rPr>
                      <m:t>𝐷</m:t>
                    </m:r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中所有样本点的聚类分析，结束聚类过程并输出聚簇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  <a:cs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/>
                            <a:cs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，</a:t>
                </a:r>
                <a:r>
                  <a:rPr lang="zh-CN" altLang="zh-CN" sz="2000" dirty="0">
                    <a:latin typeface="+mn-ea"/>
                    <a:cs typeface="+mn-ea"/>
                  </a:rPr>
                  <a:t>图</a:t>
                </a:r>
                <a:r>
                  <a:rPr lang="zh-CN" altLang="en-US" sz="2000" dirty="0">
                    <a:latin typeface="+mn-ea"/>
                    <a:cs typeface="+mn-ea"/>
                  </a:rPr>
                  <a:t>显示了最终</a:t>
                </a:r>
                <a:r>
                  <a:rPr lang="zh-CN" altLang="zh-CN" sz="2000" dirty="0">
                    <a:latin typeface="+mn-ea"/>
                    <a:cs typeface="+mn-ea"/>
                  </a:rPr>
                  <a:t>聚类结果</a:t>
                </a:r>
                <a:endParaRPr lang="en-US" altLang="zh-CN" sz="2000" dirty="0">
                  <a:latin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ea"/>
                </a:endParaRPr>
              </a:p>
              <a:p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564904"/>
            <a:ext cx="30575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DBSCAN</a:t>
                </a:r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密度</a:t>
                </a:r>
                <a:r>
                  <a: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聚类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latin typeface="+mn-ea"/>
                    <a:cs typeface="+mn-ea"/>
                  </a:rPr>
                  <a:t>两个初始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/>
                        <a:cs typeface="+mn-ea"/>
                      </a:rPr>
                      <m:t>𝜀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/>
                        <a:cs typeface="+mn-ea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（邻域半径）</a:t>
                </a:r>
                <a:r>
                  <a:rPr lang="zh-CN" altLang="en-US" sz="2400" dirty="0">
                    <a:latin typeface="+mn-ea"/>
                    <a:cs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/>
                        <a:cs typeface="+mn-ea"/>
                      </a:rPr>
                      <m:t>𝑀𝑖𝑛𝑃𝑡𝑠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(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cs typeface="+mn-ea"/>
                    <a:sym typeface="Symbol" panose="05050102010706020507" pitchFamily="18" charset="2"/>
                  </a:rPr>
                  <a:t>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邻域最小点数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)</a:t>
                </a:r>
                <a:r>
                  <a:rPr lang="zh-CN" altLang="en-US" sz="2400" dirty="0">
                    <a:latin typeface="+mn-ea"/>
                    <a:cs typeface="+mn-ea"/>
                  </a:rPr>
                  <a:t>需要用户手动设置输入，聚类的类簇结果对这两个参数的取值非常敏感</a:t>
                </a:r>
                <a:endParaRPr lang="en-US" altLang="zh-CN" sz="2400" dirty="0">
                  <a:latin typeface="+mn-ea"/>
                  <a:cs typeface="+mn-ea"/>
                </a:endParaRPr>
              </a:p>
              <a:p>
                <a:pPr lvl="1"/>
                <a:r>
                  <a:rPr lang="zh-CN" altLang="zh-CN" sz="2400" dirty="0">
                    <a:latin typeface="+mn-ea"/>
                    <a:cs typeface="+mn-ea"/>
                  </a:rPr>
                  <a:t>在样本点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  <a:cs typeface="+mn-ea"/>
                  </a:rPr>
                  <a:t>密度分布不够均匀</a:t>
                </a:r>
                <a:r>
                  <a:rPr lang="zh-CN" altLang="zh-CN" sz="2400" dirty="0">
                    <a:latin typeface="+mn-ea"/>
                    <a:cs typeface="+mn-ea"/>
                  </a:rPr>
                  <a:t>的场合，使用</a:t>
                </a:r>
                <a:r>
                  <a:rPr lang="en-US" altLang="zh-CN" sz="2400" dirty="0">
                    <a:latin typeface="+mn-ea"/>
                    <a:cs typeface="+mn-ea"/>
                  </a:rPr>
                  <a:t>DBSCAN</a:t>
                </a:r>
                <a:r>
                  <a:rPr lang="zh-CN" altLang="zh-CN" sz="2400" dirty="0">
                    <a:latin typeface="+mn-ea"/>
                    <a:cs typeface="+mn-ea"/>
                  </a:rPr>
                  <a:t>算法则难以获得满意的效果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95536" y="1124744"/>
                <a:ext cx="8352928" cy="5256584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本节目录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ClrTx/>
              <a:buSzTx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ClrTx/>
              <a:buSzTx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聚类任务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无监督学习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altLang="zh-CN" sz="2400" b="1" kern="100" dirty="0">
                <a:cs typeface="Times New Roman" panose="02020603050405020304" pitchFamily="18" charset="0"/>
              </a:rPr>
              <a:t> </a:t>
            </a:r>
            <a:r>
              <a:rPr lang="zh-CN" altLang="en-US" sz="2400" b="1" kern="100" dirty="0">
                <a:cs typeface="Times New Roman" panose="02020603050405020304" pitchFamily="18" charset="0"/>
              </a:rPr>
              <a:t>无监督学习</a:t>
            </a:r>
            <a:r>
              <a:rPr lang="zh-CN" altLang="zh-CN" sz="2400" kern="100" dirty="0">
                <a:cs typeface="Times New Roman" panose="02020603050405020304" pitchFamily="18" charset="0"/>
              </a:rPr>
              <a:t>通过比较样本之间的某种联系实现对样本的数据分析</a:t>
            </a:r>
            <a:r>
              <a:rPr lang="zh-CN" altLang="zh-CN" sz="2400" kern="100" dirty="0">
                <a:solidFill>
                  <a:srgbClr val="333333"/>
                </a:solidFill>
                <a:cs typeface="Arial" panose="020B0604020202020204" pitchFamily="34" charset="0"/>
              </a:rPr>
              <a:t>。</a:t>
            </a:r>
            <a:r>
              <a:rPr lang="zh-CN" altLang="zh-CN" sz="2400" kern="100" dirty="0">
                <a:cs typeface="Times New Roman" panose="02020603050405020304" pitchFamily="18" charset="0"/>
              </a:rPr>
              <a:t>最大特点是学习算法的输入是无标记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样本</a:t>
            </a:r>
            <a:endParaRPr lang="en-US" altLang="zh-CN" sz="2000" dirty="0" smtClean="0">
              <a:latin typeface="+mn-ea"/>
            </a:endParaRPr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779" y="2936833"/>
            <a:ext cx="3888432" cy="151216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07" y="2636912"/>
            <a:ext cx="3362697" cy="211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529829" y="474892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聚类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54175" y="474894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降</a:t>
            </a:r>
            <a:r>
              <a:rPr lang="zh-CN" altLang="en-US" dirty="0"/>
              <a:t>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algn="l">
              <a:buClrTx/>
              <a:buSzTx/>
            </a:pP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基本思想：</a:t>
            </a: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试图在不同层次对数据集进行划分，从而形成树形的聚类结构</a:t>
            </a:r>
            <a:endParaRPr lang="zh-CN" sz="24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>
              <a:buClrTx/>
              <a:buSzTx/>
            </a:pP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数据集划分既可采用“自底向上”的聚合策略，也可采用“自顶向下”的分拆策略</a:t>
            </a:r>
            <a:endParaRPr lang="zh-CN" sz="24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>
              <a:buClrTx/>
              <a:buSzTx/>
            </a:pP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代表性算法：</a:t>
            </a:r>
            <a:r>
              <a:rPr 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AGNES</a:t>
            </a: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算法（自底向上的层次聚类算法）</a:t>
            </a:r>
            <a:endParaRPr 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AGNES</a:t>
            </a:r>
            <a:r>
              <a:rPr 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算法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首先，将样本中的每一个样本看做一个初始聚类簇，然后在算法运行的每一步中找出距离最近的两个聚类簇进行合并，该过程不断重复，直到达到预设的聚类簇的个数</a:t>
            </a:r>
            <a:endParaRPr lang="en-US" altLang="zh-CN" sz="2400" dirty="0">
              <a:latin typeface="+mn-ea"/>
              <a:cs typeface="+mn-ea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这里两个聚类簇    和 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en-US" sz="2400" dirty="0" smtClean="0">
                <a:sym typeface="+mn-ea"/>
              </a:rPr>
              <a:t>  的距离，可以有</a:t>
            </a:r>
            <a:r>
              <a:rPr lang="en-US" altLang="zh-CN" sz="2400" dirty="0" smtClean="0">
                <a:sym typeface="+mn-ea"/>
              </a:rPr>
              <a:t>3</a:t>
            </a:r>
            <a:r>
              <a:rPr lang="zh-CN" altLang="en-US" sz="2400" dirty="0" smtClean="0">
                <a:sym typeface="+mn-ea"/>
              </a:rPr>
              <a:t>种度量方式</a:t>
            </a:r>
            <a:endParaRPr lang="zh-CN" altLang="en-US" sz="2400" dirty="0" smtClean="0">
              <a:sym typeface="+mn-ea"/>
            </a:endParaRPr>
          </a:p>
          <a:p>
            <a:pPr lvl="2"/>
            <a:r>
              <a:rPr altLang="en-US" sz="2055" dirty="0" smtClean="0">
                <a:sym typeface="+mn-ea"/>
              </a:rPr>
              <a:t>最小距离</a:t>
            </a:r>
            <a:endParaRPr altLang="en-US" sz="2055" dirty="0" smtClean="0">
              <a:sym typeface="+mn-ea"/>
            </a:endParaRPr>
          </a:p>
          <a:p>
            <a:pPr lvl="2"/>
            <a:endParaRPr lang="en-US" altLang="zh-CN" sz="2055" dirty="0">
              <a:latin typeface="+mn-ea"/>
            </a:endParaRPr>
          </a:p>
          <a:p>
            <a:pPr lvl="2"/>
            <a:r>
              <a:rPr altLang="en-US" sz="2055" dirty="0" smtClean="0">
                <a:sym typeface="+mn-ea"/>
              </a:rPr>
              <a:t>最大距离</a:t>
            </a:r>
            <a:endParaRPr altLang="en-US" sz="2055" dirty="0" smtClean="0">
              <a:sym typeface="+mn-ea"/>
            </a:endParaRPr>
          </a:p>
          <a:p>
            <a:pPr lvl="2"/>
            <a:endParaRPr lang="en-US" altLang="zh-CN" sz="2055" dirty="0">
              <a:latin typeface="+mn-ea"/>
            </a:endParaRPr>
          </a:p>
          <a:p>
            <a:pPr lvl="2"/>
            <a:r>
              <a:rPr altLang="en-US" sz="2055" dirty="0" smtClean="0">
                <a:sym typeface="+mn-ea"/>
              </a:rPr>
              <a:t>平均距离</a:t>
            </a:r>
            <a:endParaRPr lang="en-US" altLang="zh-CN" sz="2055" dirty="0">
              <a:latin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395155" y="3254196"/>
          <a:ext cx="245454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68" name="Formula" r:id="rId2" imgW="2686050" imgH="2943225" progId="Equation.Ribbit">
                  <p:embed/>
                </p:oleObj>
              </mc:Choice>
              <mc:Fallback>
                <p:oleObj name="Formula" r:id="rId2" imgW="2686050" imgH="2943225" progId="Equation.Ribbit">
                  <p:embed/>
                  <p:pic>
                    <p:nvPicPr>
                      <p:cNvPr id="0" name="图片 11576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155" y="3254196"/>
                        <a:ext cx="245454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962671" y="3254196"/>
          <a:ext cx="242242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69" name="Formula" r:id="rId5" imgW="2867025" imgH="3181350" progId="Equation.Ribbit">
                  <p:embed/>
                </p:oleObj>
              </mc:Choice>
              <mc:Fallback>
                <p:oleObj name="Formula" r:id="rId5" imgW="2867025" imgH="3181350" progId="Equation.Ribbit">
                  <p:embed/>
                  <p:pic>
                    <p:nvPicPr>
                      <p:cNvPr id="0" name="图片 11576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2671" y="3254196"/>
                        <a:ext cx="242242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3059561" y="3638844"/>
          <a:ext cx="3828335" cy="482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3" name="Formula" r:id="rId8" imgW="39681150" imgH="4991100" progId="Equation.Ribbit">
                  <p:embed/>
                </p:oleObj>
              </mc:Choice>
              <mc:Fallback>
                <p:oleObj name="Formula" r:id="rId8" imgW="39681150" imgH="4991100" progId="Equation.Ribbit">
                  <p:embed/>
                  <p:pic>
                    <p:nvPicPr>
                      <p:cNvPr id="0" name="图片 10063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59561" y="3638844"/>
                        <a:ext cx="3828335" cy="482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3059561" y="4364805"/>
          <a:ext cx="3828335" cy="478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4" name="Formula" r:id="rId11" imgW="39976425" imgH="4991100" progId="Equation.Ribbit">
                  <p:embed/>
                </p:oleObj>
              </mc:Choice>
              <mc:Fallback>
                <p:oleObj name="Formula" r:id="rId11" imgW="39976425" imgH="4991100" progId="Equation.Ribbit">
                  <p:embed/>
                  <p:pic>
                    <p:nvPicPr>
                      <p:cNvPr id="0" name="图片 10063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59561" y="4364805"/>
                        <a:ext cx="3828335" cy="478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987806" y="5013517"/>
          <a:ext cx="4612871" cy="76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5" name="Formula" r:id="rId14" imgW="49101375" imgH="8086725" progId="Equation.Ribbit">
                  <p:embed/>
                </p:oleObj>
              </mc:Choice>
              <mc:Fallback>
                <p:oleObj name="Formula" r:id="rId14" imgW="49101375" imgH="8086725" progId="Equation.Ribbit">
                  <p:embed/>
                  <p:pic>
                    <p:nvPicPr>
                      <p:cNvPr id="0" name="图片 10063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87806" y="5013517"/>
                        <a:ext cx="4612871" cy="760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AGNES</a:t>
            </a:r>
            <a:r>
              <a:rPr 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算法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sz="2400" dirty="0" smtClean="0">
                <a:sym typeface="+mn-ea"/>
              </a:rPr>
              <a:t>算法树状图</a:t>
            </a:r>
            <a:endParaRPr lang="en-US" altLang="zh-CN" sz="2400" dirty="0">
              <a:latin typeface="+mn-ea"/>
              <a:cs typeface="+mn-ea"/>
            </a:endParaRPr>
          </a:p>
          <a:p>
            <a:pPr lvl="1"/>
            <a:endParaRPr lang="en-US" altLang="zh-CN" sz="2055" dirty="0">
              <a:latin typeface="+mn-ea"/>
            </a:endParaRPr>
          </a:p>
        </p:txBody>
      </p:sp>
      <p:pic>
        <p:nvPicPr>
          <p:cNvPr id="63491" name="Picture 3" descr="G:\Users\lamda\Desktop\figures\AGNES_fig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75105" y="2204790"/>
            <a:ext cx="6064250" cy="45566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AGNES</a:t>
            </a:r>
            <a:r>
              <a:rPr 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算法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sz="2400" dirty="0" smtClean="0">
                <a:sym typeface="+mn-ea"/>
              </a:rPr>
              <a:t>算法</a:t>
            </a:r>
            <a:r>
              <a:rPr lang="zh-CN" sz="2400" dirty="0" smtClean="0">
                <a:sym typeface="+mn-ea"/>
              </a:rPr>
              <a:t>流程</a:t>
            </a:r>
            <a:endParaRPr lang="en-US" altLang="zh-CN" sz="2400" dirty="0">
              <a:latin typeface="+mn-ea"/>
              <a:cs typeface="+mn-ea"/>
            </a:endParaRPr>
          </a:p>
          <a:p>
            <a:pPr lvl="1"/>
            <a:endParaRPr lang="en-US" altLang="zh-CN" sz="2055" dirty="0">
              <a:latin typeface="+mn-ea"/>
            </a:endParaRPr>
          </a:p>
        </p:txBody>
      </p:sp>
      <p:pic>
        <p:nvPicPr>
          <p:cNvPr id="64515" name="Picture 3" descr="G:\Users\lamda\Desktop\figures\AGNES_algo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27630" y="1701260"/>
            <a:ext cx="3994150" cy="50856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AGNES</a:t>
            </a:r>
            <a:r>
              <a:rPr 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算法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sz="2400" dirty="0" smtClean="0">
                <a:sym typeface="+mn-ea"/>
              </a:rPr>
              <a:t>聚类效果</a:t>
            </a:r>
            <a:endParaRPr lang="en-US" altLang="zh-CN" sz="2400" dirty="0">
              <a:latin typeface="+mn-ea"/>
              <a:cs typeface="+mn-ea"/>
            </a:endParaRPr>
          </a:p>
          <a:p>
            <a:pPr lvl="1"/>
            <a:endParaRPr lang="en-US" altLang="zh-CN" sz="2055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7540" y="2204720"/>
            <a:ext cx="5050790" cy="4487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>
              <a:buClrTx/>
              <a:buSzTx/>
            </a:pPr>
            <a:r>
              <a:rPr lang="zh-CN" altLang="en-US" sz="2000" dirty="0" smtClean="0">
                <a:latin typeface="+mn-ea"/>
              </a:rPr>
              <a:t>外部指标、内部指标</a:t>
            </a:r>
            <a:endParaRPr lang="zh-CN" altLang="en-US" sz="2000" dirty="0" smtClean="0">
              <a:latin typeface="+mn-ea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>
              <a:buClrTx/>
              <a:buSzTx/>
            </a:pPr>
            <a:r>
              <a:rPr lang="zh-CN" altLang="en-US" sz="2000" dirty="0" smtClean="0">
                <a:latin typeface="+mn-ea"/>
              </a:rPr>
              <a:t>常用距离、属性处理</a:t>
            </a:r>
            <a:endParaRPr lang="zh-CN" altLang="en-US" sz="2000" dirty="0" smtClean="0">
              <a:latin typeface="+mn-ea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原型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聚类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latin typeface="+mn-ea"/>
              </a:rPr>
              <a:t>-</a:t>
            </a:r>
            <a:r>
              <a:rPr lang="zh-CN" altLang="en-US" sz="2000" dirty="0" smtClean="0">
                <a:latin typeface="+mn-ea"/>
              </a:rPr>
              <a:t>均值聚类、模糊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latin typeface="+mn-ea"/>
              </a:rPr>
              <a:t>-</a:t>
            </a:r>
            <a:r>
              <a:rPr lang="zh-CN" altLang="en-US" sz="2000" dirty="0" smtClean="0">
                <a:latin typeface="+mn-ea"/>
              </a:rPr>
              <a:t>均值聚类、学习向量量化、高斯混合聚类</a:t>
            </a:r>
            <a:endParaRPr lang="en-US" altLang="zh-CN" sz="2000" dirty="0">
              <a:latin typeface="+mn-ea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密度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聚类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+mn-ea"/>
              </a:rPr>
              <a:t>DBSCAN</a:t>
            </a:r>
            <a:r>
              <a:rPr lang="zh-CN" altLang="en-US" sz="2000" dirty="0">
                <a:latin typeface="+mn-ea"/>
              </a:rPr>
              <a:t>算法</a:t>
            </a:r>
            <a:endParaRPr lang="zh-CN" altLang="zh-CN" sz="2000" dirty="0">
              <a:latin typeface="+mn-ea"/>
            </a:endParaRPr>
          </a:p>
          <a:p>
            <a:pPr lvl="0"/>
            <a:r>
              <a:rPr lang="zh-CN" altLang="en-US" sz="2740" b="1" dirty="0"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74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>
              <a:buClrTx/>
              <a:buSzTx/>
            </a:pPr>
            <a:r>
              <a:rPr lang="zh-CN" altLang="en-US" sz="2000" dirty="0">
                <a:latin typeface="+mn-ea"/>
              </a:rPr>
              <a:t>AGNES算法</a:t>
            </a:r>
            <a:endParaRPr lang="zh-CN" altLang="en-US" sz="2000" dirty="0">
              <a:latin typeface="+mn-ea"/>
            </a:endParaRPr>
          </a:p>
          <a:p>
            <a:pPr marL="0" indent="0">
              <a:buNone/>
            </a:pP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作业题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sz="1800" dirty="0">
                <a:latin typeface="黑体" panose="02010609060101010101" pitchFamily="49" charset="-122"/>
                <a:ea typeface="黑体" panose="02010609060101010101" pitchFamily="49" charset="-122"/>
              </a:rPr>
              <a:t>1.试设计一个聚类性能度量指标。</a:t>
            </a:r>
            <a:endParaRPr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</a:t>
            </a:r>
            <a:r>
              <a:rPr sz="1800" dirty="0">
                <a:latin typeface="黑体" panose="02010609060101010101" pitchFamily="49" charset="-122"/>
                <a:ea typeface="黑体" panose="02010609060101010101" pitchFamily="49" charset="-122"/>
              </a:rPr>
              <a:t>试分析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-</a:t>
            </a:r>
            <a:r>
              <a:rPr sz="1800" dirty="0">
                <a:latin typeface="黑体" panose="02010609060101010101" pitchFamily="49" charset="-122"/>
                <a:ea typeface="黑体" panose="02010609060101010101" pitchFamily="49" charset="-122"/>
              </a:rPr>
              <a:t>均值算法能否找到最优解。</a:t>
            </a:r>
            <a:endParaRPr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对于均值聚类算法，如何使得该算法对于离群点更具有鲁棒性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试分析原型聚类算法和密度聚类算法所能得到的簇边界有何区别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</a:t>
            </a:r>
            <a:r>
              <a:rPr sz="1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讨论DBSCAN算法中的连接性与最大性概念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聚类任务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 smtClean="0"/>
              <a:t>聚类</a:t>
            </a:r>
            <a:r>
              <a:rPr lang="zh-CN" altLang="en-US" sz="2400" dirty="0" smtClean="0">
                <a:sym typeface="+mn-ea"/>
              </a:rPr>
              <a:t>在</a:t>
            </a:r>
            <a:r>
              <a:rPr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“无监督学习”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任</a:t>
            </a:r>
            <a:r>
              <a:rPr lang="zh-CN" altLang="en-US" sz="2400" dirty="0" smtClean="0">
                <a:sym typeface="+mn-ea"/>
              </a:rPr>
              <a:t>务</a:t>
            </a:r>
            <a:r>
              <a:rPr altLang="en-US" sz="2400" dirty="0" smtClean="0">
                <a:sym typeface="+mn-ea"/>
              </a:rPr>
              <a:t>中研究最多、应用最广</a:t>
            </a:r>
            <a:endParaRPr altLang="en-US" sz="2400" dirty="0" smtClean="0">
              <a:sym typeface="+mn-ea"/>
            </a:endParaRPr>
          </a:p>
          <a:p>
            <a:r>
              <a:rPr altLang="en-US" sz="2400" dirty="0" smtClean="0">
                <a:solidFill>
                  <a:srgbClr val="0000FF"/>
                </a:solidFill>
                <a:sym typeface="+mn-ea"/>
              </a:rPr>
              <a:t>聚类目标</a:t>
            </a:r>
            <a:r>
              <a:rPr altLang="en-US" sz="2400" dirty="0" smtClean="0">
                <a:sym typeface="+mn-ea"/>
              </a:rPr>
              <a:t>：将数据集中的样本划分为若干个通常不相交的子集（“簇”，</a:t>
            </a:r>
            <a:r>
              <a:rPr lang="en-US" altLang="zh-CN" sz="2400" dirty="0" smtClean="0">
                <a:sym typeface="+mn-ea"/>
              </a:rPr>
              <a:t>cluster</a:t>
            </a:r>
            <a:r>
              <a:rPr altLang="en-US" sz="2400" dirty="0" smtClean="0">
                <a:sym typeface="+mn-ea"/>
              </a:rPr>
              <a:t>）</a:t>
            </a:r>
            <a:endParaRPr altLang="en-US" sz="2400" dirty="0" smtClean="0">
              <a:sym typeface="+mn-ea"/>
            </a:endParaRPr>
          </a:p>
          <a:p>
            <a:r>
              <a:rPr altLang="en-US" sz="2400" dirty="0" smtClean="0">
                <a:sym typeface="+mn-ea"/>
              </a:rPr>
              <a:t>聚类既可以作为一个单独过程（用于找寻数据内在的分布结构），也可作为分类等其他学习任务的前驱过程</a:t>
            </a:r>
            <a:endParaRPr lang="en-US" altLang="zh-CN" sz="2400" dirty="0">
              <a:latin typeface="+mn-ea"/>
            </a:endParaRPr>
          </a:p>
          <a:p>
            <a:pPr lvl="3"/>
            <a:endParaRPr lang="zh-CN" altLang="en-US" sz="2400" dirty="0">
              <a:latin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679065" y="3662045"/>
            <a:ext cx="3533481" cy="2463800"/>
            <a:chOff x="2387600" y="3568700"/>
            <a:chExt cx="3533481" cy="2463800"/>
          </a:xfrm>
        </p:grpSpPr>
        <p:sp>
          <p:nvSpPr>
            <p:cNvPr id="16" name="任意多边形 15"/>
            <p:cNvSpPr/>
            <p:nvPr>
              <p:custDataLst>
                <p:tags r:id="rId1"/>
              </p:custDataLst>
            </p:nvPr>
          </p:nvSpPr>
          <p:spPr>
            <a:xfrm>
              <a:off x="2387600" y="3581259"/>
              <a:ext cx="1920583" cy="1615266"/>
            </a:xfrm>
            <a:custGeom>
              <a:avLst/>
              <a:gdLst>
                <a:gd name="connsiteX0" fmla="*/ 127000 w 1920583"/>
                <a:gd name="connsiteY0" fmla="*/ 660541 h 1615266"/>
                <a:gd name="connsiteX1" fmla="*/ 152400 w 1920583"/>
                <a:gd name="connsiteY1" fmla="*/ 749441 h 1615266"/>
                <a:gd name="connsiteX2" fmla="*/ 114300 w 1920583"/>
                <a:gd name="connsiteY2" fmla="*/ 825641 h 1615266"/>
                <a:gd name="connsiteX3" fmla="*/ 88900 w 1920583"/>
                <a:gd name="connsiteY3" fmla="*/ 901841 h 1615266"/>
                <a:gd name="connsiteX4" fmla="*/ 63500 w 1920583"/>
                <a:gd name="connsiteY4" fmla="*/ 939941 h 1615266"/>
                <a:gd name="connsiteX5" fmla="*/ 50800 w 1920583"/>
                <a:gd name="connsiteY5" fmla="*/ 978041 h 1615266"/>
                <a:gd name="connsiteX6" fmla="*/ 25400 w 1920583"/>
                <a:gd name="connsiteY6" fmla="*/ 1016141 h 1615266"/>
                <a:gd name="connsiteX7" fmla="*/ 0 w 1920583"/>
                <a:gd name="connsiteY7" fmla="*/ 1092341 h 1615266"/>
                <a:gd name="connsiteX8" fmla="*/ 25400 w 1920583"/>
                <a:gd name="connsiteY8" fmla="*/ 1244741 h 1615266"/>
                <a:gd name="connsiteX9" fmla="*/ 50800 w 1920583"/>
                <a:gd name="connsiteY9" fmla="*/ 1320941 h 1615266"/>
                <a:gd name="connsiteX10" fmla="*/ 76200 w 1920583"/>
                <a:gd name="connsiteY10" fmla="*/ 1359041 h 1615266"/>
                <a:gd name="connsiteX11" fmla="*/ 114300 w 1920583"/>
                <a:gd name="connsiteY11" fmla="*/ 1435241 h 1615266"/>
                <a:gd name="connsiteX12" fmla="*/ 152400 w 1920583"/>
                <a:gd name="connsiteY12" fmla="*/ 1460641 h 1615266"/>
                <a:gd name="connsiteX13" fmla="*/ 190500 w 1920583"/>
                <a:gd name="connsiteY13" fmla="*/ 1498741 h 1615266"/>
                <a:gd name="connsiteX14" fmla="*/ 266700 w 1920583"/>
                <a:gd name="connsiteY14" fmla="*/ 1524141 h 1615266"/>
                <a:gd name="connsiteX15" fmla="*/ 342900 w 1920583"/>
                <a:gd name="connsiteY15" fmla="*/ 1549541 h 1615266"/>
                <a:gd name="connsiteX16" fmla="*/ 457200 w 1920583"/>
                <a:gd name="connsiteY16" fmla="*/ 1587641 h 1615266"/>
                <a:gd name="connsiteX17" fmla="*/ 495300 w 1920583"/>
                <a:gd name="connsiteY17" fmla="*/ 1600341 h 1615266"/>
                <a:gd name="connsiteX18" fmla="*/ 558800 w 1920583"/>
                <a:gd name="connsiteY18" fmla="*/ 1613041 h 1615266"/>
                <a:gd name="connsiteX19" fmla="*/ 812800 w 1920583"/>
                <a:gd name="connsiteY19" fmla="*/ 1587641 h 1615266"/>
                <a:gd name="connsiteX20" fmla="*/ 889000 w 1920583"/>
                <a:gd name="connsiteY20" fmla="*/ 1562241 h 1615266"/>
                <a:gd name="connsiteX21" fmla="*/ 927100 w 1920583"/>
                <a:gd name="connsiteY21" fmla="*/ 1549541 h 1615266"/>
                <a:gd name="connsiteX22" fmla="*/ 977900 w 1920583"/>
                <a:gd name="connsiteY22" fmla="*/ 1473341 h 1615266"/>
                <a:gd name="connsiteX23" fmla="*/ 990600 w 1920583"/>
                <a:gd name="connsiteY23" fmla="*/ 1422541 h 1615266"/>
                <a:gd name="connsiteX24" fmla="*/ 1041400 w 1920583"/>
                <a:gd name="connsiteY24" fmla="*/ 1346341 h 1615266"/>
                <a:gd name="connsiteX25" fmla="*/ 1079500 w 1920583"/>
                <a:gd name="connsiteY25" fmla="*/ 1270141 h 1615266"/>
                <a:gd name="connsiteX26" fmla="*/ 1257300 w 1920583"/>
                <a:gd name="connsiteY26" fmla="*/ 1143141 h 1615266"/>
                <a:gd name="connsiteX27" fmla="*/ 1371600 w 1920583"/>
                <a:gd name="connsiteY27" fmla="*/ 1092341 h 1615266"/>
                <a:gd name="connsiteX28" fmla="*/ 1409700 w 1920583"/>
                <a:gd name="connsiteY28" fmla="*/ 1079641 h 1615266"/>
                <a:gd name="connsiteX29" fmla="*/ 1473200 w 1920583"/>
                <a:gd name="connsiteY29" fmla="*/ 1054241 h 1615266"/>
                <a:gd name="connsiteX30" fmla="*/ 1511300 w 1920583"/>
                <a:gd name="connsiteY30" fmla="*/ 1041541 h 1615266"/>
                <a:gd name="connsiteX31" fmla="*/ 1600200 w 1920583"/>
                <a:gd name="connsiteY31" fmla="*/ 978041 h 1615266"/>
                <a:gd name="connsiteX32" fmla="*/ 1638300 w 1920583"/>
                <a:gd name="connsiteY32" fmla="*/ 952641 h 1615266"/>
                <a:gd name="connsiteX33" fmla="*/ 1676400 w 1920583"/>
                <a:gd name="connsiteY33" fmla="*/ 939941 h 1615266"/>
                <a:gd name="connsiteX34" fmla="*/ 1714500 w 1920583"/>
                <a:gd name="connsiteY34" fmla="*/ 901841 h 1615266"/>
                <a:gd name="connsiteX35" fmla="*/ 1752600 w 1920583"/>
                <a:gd name="connsiteY35" fmla="*/ 876441 h 1615266"/>
                <a:gd name="connsiteX36" fmla="*/ 1790700 w 1920583"/>
                <a:gd name="connsiteY36" fmla="*/ 825641 h 1615266"/>
                <a:gd name="connsiteX37" fmla="*/ 1828800 w 1920583"/>
                <a:gd name="connsiteY37" fmla="*/ 787541 h 1615266"/>
                <a:gd name="connsiteX38" fmla="*/ 1841500 w 1920583"/>
                <a:gd name="connsiteY38" fmla="*/ 736741 h 1615266"/>
                <a:gd name="connsiteX39" fmla="*/ 1879600 w 1920583"/>
                <a:gd name="connsiteY39" fmla="*/ 647841 h 1615266"/>
                <a:gd name="connsiteX40" fmla="*/ 1905000 w 1920583"/>
                <a:gd name="connsiteY40" fmla="*/ 546241 h 1615266"/>
                <a:gd name="connsiteX41" fmla="*/ 1866900 w 1920583"/>
                <a:gd name="connsiteY41" fmla="*/ 343041 h 1615266"/>
                <a:gd name="connsiteX42" fmla="*/ 1828800 w 1920583"/>
                <a:gd name="connsiteY42" fmla="*/ 317641 h 1615266"/>
                <a:gd name="connsiteX43" fmla="*/ 1765300 w 1920583"/>
                <a:gd name="connsiteY43" fmla="*/ 241441 h 1615266"/>
                <a:gd name="connsiteX44" fmla="*/ 1714500 w 1920583"/>
                <a:gd name="connsiteY44" fmla="*/ 216041 h 1615266"/>
                <a:gd name="connsiteX45" fmla="*/ 1676400 w 1920583"/>
                <a:gd name="connsiteY45" fmla="*/ 177941 h 1615266"/>
                <a:gd name="connsiteX46" fmla="*/ 1600200 w 1920583"/>
                <a:gd name="connsiteY46" fmla="*/ 152541 h 1615266"/>
                <a:gd name="connsiteX47" fmla="*/ 1524000 w 1920583"/>
                <a:gd name="connsiteY47" fmla="*/ 101741 h 1615266"/>
                <a:gd name="connsiteX48" fmla="*/ 1435100 w 1920583"/>
                <a:gd name="connsiteY48" fmla="*/ 76341 h 1615266"/>
                <a:gd name="connsiteX49" fmla="*/ 1358900 w 1920583"/>
                <a:gd name="connsiteY49" fmla="*/ 63641 h 1615266"/>
                <a:gd name="connsiteX50" fmla="*/ 1231900 w 1920583"/>
                <a:gd name="connsiteY50" fmla="*/ 38241 h 1615266"/>
                <a:gd name="connsiteX51" fmla="*/ 1092200 w 1920583"/>
                <a:gd name="connsiteY51" fmla="*/ 25541 h 1615266"/>
                <a:gd name="connsiteX52" fmla="*/ 609600 w 1920583"/>
                <a:gd name="connsiteY52" fmla="*/ 50941 h 1615266"/>
                <a:gd name="connsiteX53" fmla="*/ 508000 w 1920583"/>
                <a:gd name="connsiteY53" fmla="*/ 76341 h 1615266"/>
                <a:gd name="connsiteX54" fmla="*/ 469900 w 1920583"/>
                <a:gd name="connsiteY54" fmla="*/ 89041 h 1615266"/>
                <a:gd name="connsiteX55" fmla="*/ 419100 w 1920583"/>
                <a:gd name="connsiteY55" fmla="*/ 101741 h 1615266"/>
                <a:gd name="connsiteX56" fmla="*/ 381000 w 1920583"/>
                <a:gd name="connsiteY56" fmla="*/ 127141 h 1615266"/>
                <a:gd name="connsiteX57" fmla="*/ 342900 w 1920583"/>
                <a:gd name="connsiteY57" fmla="*/ 139841 h 1615266"/>
                <a:gd name="connsiteX58" fmla="*/ 266700 w 1920583"/>
                <a:gd name="connsiteY58" fmla="*/ 190641 h 1615266"/>
                <a:gd name="connsiteX59" fmla="*/ 228600 w 1920583"/>
                <a:gd name="connsiteY59" fmla="*/ 216041 h 1615266"/>
                <a:gd name="connsiteX60" fmla="*/ 152400 w 1920583"/>
                <a:gd name="connsiteY60" fmla="*/ 368441 h 1615266"/>
                <a:gd name="connsiteX61" fmla="*/ 139700 w 1920583"/>
                <a:gd name="connsiteY61" fmla="*/ 406541 h 1615266"/>
                <a:gd name="connsiteX62" fmla="*/ 127000 w 1920583"/>
                <a:gd name="connsiteY62" fmla="*/ 444641 h 1615266"/>
                <a:gd name="connsiteX63" fmla="*/ 127000 w 1920583"/>
                <a:gd name="connsiteY63" fmla="*/ 660541 h 16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20583" h="1615266">
                  <a:moveTo>
                    <a:pt x="127000" y="660541"/>
                  </a:moveTo>
                  <a:cubicBezTo>
                    <a:pt x="132989" y="678508"/>
                    <a:pt x="152400" y="733494"/>
                    <a:pt x="152400" y="749441"/>
                  </a:cubicBezTo>
                  <a:cubicBezTo>
                    <a:pt x="152400" y="784179"/>
                    <a:pt x="127142" y="796746"/>
                    <a:pt x="114300" y="825641"/>
                  </a:cubicBezTo>
                  <a:cubicBezTo>
                    <a:pt x="103426" y="850107"/>
                    <a:pt x="103752" y="879564"/>
                    <a:pt x="88900" y="901841"/>
                  </a:cubicBezTo>
                  <a:cubicBezTo>
                    <a:pt x="80433" y="914541"/>
                    <a:pt x="70326" y="926289"/>
                    <a:pt x="63500" y="939941"/>
                  </a:cubicBezTo>
                  <a:cubicBezTo>
                    <a:pt x="57513" y="951915"/>
                    <a:pt x="56787" y="966067"/>
                    <a:pt x="50800" y="978041"/>
                  </a:cubicBezTo>
                  <a:cubicBezTo>
                    <a:pt x="43974" y="991693"/>
                    <a:pt x="31599" y="1002193"/>
                    <a:pt x="25400" y="1016141"/>
                  </a:cubicBezTo>
                  <a:cubicBezTo>
                    <a:pt x="14526" y="1040607"/>
                    <a:pt x="0" y="1092341"/>
                    <a:pt x="0" y="1092341"/>
                  </a:cubicBezTo>
                  <a:cubicBezTo>
                    <a:pt x="9005" y="1164381"/>
                    <a:pt x="7419" y="1184804"/>
                    <a:pt x="25400" y="1244741"/>
                  </a:cubicBezTo>
                  <a:cubicBezTo>
                    <a:pt x="33093" y="1270386"/>
                    <a:pt x="35948" y="1298664"/>
                    <a:pt x="50800" y="1320941"/>
                  </a:cubicBezTo>
                  <a:cubicBezTo>
                    <a:pt x="59267" y="1333641"/>
                    <a:pt x="69374" y="1345389"/>
                    <a:pt x="76200" y="1359041"/>
                  </a:cubicBezTo>
                  <a:cubicBezTo>
                    <a:pt x="96858" y="1400358"/>
                    <a:pt x="77904" y="1398845"/>
                    <a:pt x="114300" y="1435241"/>
                  </a:cubicBezTo>
                  <a:cubicBezTo>
                    <a:pt x="125093" y="1446034"/>
                    <a:pt x="140674" y="1450870"/>
                    <a:pt x="152400" y="1460641"/>
                  </a:cubicBezTo>
                  <a:cubicBezTo>
                    <a:pt x="166198" y="1472139"/>
                    <a:pt x="174800" y="1490019"/>
                    <a:pt x="190500" y="1498741"/>
                  </a:cubicBezTo>
                  <a:cubicBezTo>
                    <a:pt x="213905" y="1511744"/>
                    <a:pt x="241300" y="1515674"/>
                    <a:pt x="266700" y="1524141"/>
                  </a:cubicBezTo>
                  <a:lnTo>
                    <a:pt x="342900" y="1549541"/>
                  </a:lnTo>
                  <a:lnTo>
                    <a:pt x="457200" y="1587641"/>
                  </a:lnTo>
                  <a:cubicBezTo>
                    <a:pt x="469900" y="1591874"/>
                    <a:pt x="482173" y="1597716"/>
                    <a:pt x="495300" y="1600341"/>
                  </a:cubicBezTo>
                  <a:lnTo>
                    <a:pt x="558800" y="1613041"/>
                  </a:lnTo>
                  <a:cubicBezTo>
                    <a:pt x="683945" y="1605219"/>
                    <a:pt x="720716" y="1615266"/>
                    <a:pt x="812800" y="1587641"/>
                  </a:cubicBezTo>
                  <a:cubicBezTo>
                    <a:pt x="838445" y="1579948"/>
                    <a:pt x="863600" y="1570708"/>
                    <a:pt x="889000" y="1562241"/>
                  </a:cubicBezTo>
                  <a:lnTo>
                    <a:pt x="927100" y="1549541"/>
                  </a:lnTo>
                  <a:cubicBezTo>
                    <a:pt x="944033" y="1524141"/>
                    <a:pt x="970496" y="1502957"/>
                    <a:pt x="977900" y="1473341"/>
                  </a:cubicBezTo>
                  <a:cubicBezTo>
                    <a:pt x="982133" y="1456408"/>
                    <a:pt x="982794" y="1438153"/>
                    <a:pt x="990600" y="1422541"/>
                  </a:cubicBezTo>
                  <a:cubicBezTo>
                    <a:pt x="1004252" y="1395237"/>
                    <a:pt x="1031747" y="1375301"/>
                    <a:pt x="1041400" y="1346341"/>
                  </a:cubicBezTo>
                  <a:cubicBezTo>
                    <a:pt x="1050701" y="1318438"/>
                    <a:pt x="1056053" y="1291243"/>
                    <a:pt x="1079500" y="1270141"/>
                  </a:cubicBezTo>
                  <a:cubicBezTo>
                    <a:pt x="1081271" y="1268547"/>
                    <a:pt x="1235475" y="1150416"/>
                    <a:pt x="1257300" y="1143141"/>
                  </a:cubicBezTo>
                  <a:cubicBezTo>
                    <a:pt x="1453889" y="1077611"/>
                    <a:pt x="1250845" y="1152718"/>
                    <a:pt x="1371600" y="1092341"/>
                  </a:cubicBezTo>
                  <a:cubicBezTo>
                    <a:pt x="1383574" y="1086354"/>
                    <a:pt x="1397165" y="1084341"/>
                    <a:pt x="1409700" y="1079641"/>
                  </a:cubicBezTo>
                  <a:cubicBezTo>
                    <a:pt x="1431046" y="1071636"/>
                    <a:pt x="1451854" y="1062246"/>
                    <a:pt x="1473200" y="1054241"/>
                  </a:cubicBezTo>
                  <a:cubicBezTo>
                    <a:pt x="1485735" y="1049541"/>
                    <a:pt x="1499326" y="1047528"/>
                    <a:pt x="1511300" y="1041541"/>
                  </a:cubicBezTo>
                  <a:cubicBezTo>
                    <a:pt x="1531253" y="1031564"/>
                    <a:pt x="1586777" y="987629"/>
                    <a:pt x="1600200" y="978041"/>
                  </a:cubicBezTo>
                  <a:cubicBezTo>
                    <a:pt x="1612620" y="969169"/>
                    <a:pt x="1624648" y="959467"/>
                    <a:pt x="1638300" y="952641"/>
                  </a:cubicBezTo>
                  <a:cubicBezTo>
                    <a:pt x="1650274" y="946654"/>
                    <a:pt x="1663700" y="944174"/>
                    <a:pt x="1676400" y="939941"/>
                  </a:cubicBezTo>
                  <a:cubicBezTo>
                    <a:pt x="1689100" y="927241"/>
                    <a:pt x="1700702" y="913339"/>
                    <a:pt x="1714500" y="901841"/>
                  </a:cubicBezTo>
                  <a:cubicBezTo>
                    <a:pt x="1726226" y="892070"/>
                    <a:pt x="1741807" y="887234"/>
                    <a:pt x="1752600" y="876441"/>
                  </a:cubicBezTo>
                  <a:cubicBezTo>
                    <a:pt x="1767567" y="861474"/>
                    <a:pt x="1776925" y="841712"/>
                    <a:pt x="1790700" y="825641"/>
                  </a:cubicBezTo>
                  <a:cubicBezTo>
                    <a:pt x="1802389" y="812004"/>
                    <a:pt x="1816100" y="800241"/>
                    <a:pt x="1828800" y="787541"/>
                  </a:cubicBezTo>
                  <a:cubicBezTo>
                    <a:pt x="1833033" y="770608"/>
                    <a:pt x="1835371" y="753084"/>
                    <a:pt x="1841500" y="736741"/>
                  </a:cubicBezTo>
                  <a:cubicBezTo>
                    <a:pt x="1876193" y="644226"/>
                    <a:pt x="1858575" y="724932"/>
                    <a:pt x="1879600" y="647841"/>
                  </a:cubicBezTo>
                  <a:cubicBezTo>
                    <a:pt x="1888785" y="614162"/>
                    <a:pt x="1905000" y="546241"/>
                    <a:pt x="1905000" y="546241"/>
                  </a:cubicBezTo>
                  <a:cubicBezTo>
                    <a:pt x="1899570" y="475648"/>
                    <a:pt x="1920583" y="396724"/>
                    <a:pt x="1866900" y="343041"/>
                  </a:cubicBezTo>
                  <a:cubicBezTo>
                    <a:pt x="1856107" y="332248"/>
                    <a:pt x="1841500" y="326108"/>
                    <a:pt x="1828800" y="317641"/>
                  </a:cubicBezTo>
                  <a:cubicBezTo>
                    <a:pt x="1808547" y="287261"/>
                    <a:pt x="1796414" y="263665"/>
                    <a:pt x="1765300" y="241441"/>
                  </a:cubicBezTo>
                  <a:cubicBezTo>
                    <a:pt x="1749894" y="230437"/>
                    <a:pt x="1729906" y="227045"/>
                    <a:pt x="1714500" y="216041"/>
                  </a:cubicBezTo>
                  <a:cubicBezTo>
                    <a:pt x="1699885" y="205602"/>
                    <a:pt x="1692100" y="186663"/>
                    <a:pt x="1676400" y="177941"/>
                  </a:cubicBezTo>
                  <a:cubicBezTo>
                    <a:pt x="1652995" y="164938"/>
                    <a:pt x="1622477" y="167393"/>
                    <a:pt x="1600200" y="152541"/>
                  </a:cubicBezTo>
                  <a:cubicBezTo>
                    <a:pt x="1574800" y="135608"/>
                    <a:pt x="1552960" y="111394"/>
                    <a:pt x="1524000" y="101741"/>
                  </a:cubicBezTo>
                  <a:cubicBezTo>
                    <a:pt x="1487687" y="89637"/>
                    <a:pt x="1474967" y="84314"/>
                    <a:pt x="1435100" y="76341"/>
                  </a:cubicBezTo>
                  <a:cubicBezTo>
                    <a:pt x="1409850" y="71291"/>
                    <a:pt x="1384150" y="68691"/>
                    <a:pt x="1358900" y="63641"/>
                  </a:cubicBezTo>
                  <a:cubicBezTo>
                    <a:pt x="1274799" y="46821"/>
                    <a:pt x="1337590" y="50675"/>
                    <a:pt x="1231900" y="38241"/>
                  </a:cubicBezTo>
                  <a:cubicBezTo>
                    <a:pt x="1185462" y="32778"/>
                    <a:pt x="1138767" y="29774"/>
                    <a:pt x="1092200" y="25541"/>
                  </a:cubicBezTo>
                  <a:cubicBezTo>
                    <a:pt x="931333" y="34008"/>
                    <a:pt x="762423" y="0"/>
                    <a:pt x="609600" y="50941"/>
                  </a:cubicBezTo>
                  <a:cubicBezTo>
                    <a:pt x="522509" y="79971"/>
                    <a:pt x="630603" y="45690"/>
                    <a:pt x="508000" y="76341"/>
                  </a:cubicBezTo>
                  <a:cubicBezTo>
                    <a:pt x="495013" y="79588"/>
                    <a:pt x="482772" y="85363"/>
                    <a:pt x="469900" y="89041"/>
                  </a:cubicBezTo>
                  <a:cubicBezTo>
                    <a:pt x="453117" y="93836"/>
                    <a:pt x="436033" y="97508"/>
                    <a:pt x="419100" y="101741"/>
                  </a:cubicBezTo>
                  <a:cubicBezTo>
                    <a:pt x="406400" y="110208"/>
                    <a:pt x="394652" y="120315"/>
                    <a:pt x="381000" y="127141"/>
                  </a:cubicBezTo>
                  <a:cubicBezTo>
                    <a:pt x="369026" y="133128"/>
                    <a:pt x="354602" y="133340"/>
                    <a:pt x="342900" y="139841"/>
                  </a:cubicBezTo>
                  <a:cubicBezTo>
                    <a:pt x="316215" y="154666"/>
                    <a:pt x="292100" y="173708"/>
                    <a:pt x="266700" y="190641"/>
                  </a:cubicBezTo>
                  <a:lnTo>
                    <a:pt x="228600" y="216041"/>
                  </a:lnTo>
                  <a:cubicBezTo>
                    <a:pt x="162948" y="314518"/>
                    <a:pt x="187453" y="263281"/>
                    <a:pt x="152400" y="368441"/>
                  </a:cubicBezTo>
                  <a:lnTo>
                    <a:pt x="139700" y="406541"/>
                  </a:lnTo>
                  <a:cubicBezTo>
                    <a:pt x="135467" y="419241"/>
                    <a:pt x="127000" y="431254"/>
                    <a:pt x="127000" y="444641"/>
                  </a:cubicBezTo>
                  <a:lnTo>
                    <a:pt x="127000" y="66054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>
              <p:custDataLst>
                <p:tags r:id="rId2"/>
              </p:custDataLst>
            </p:nvPr>
          </p:nvSpPr>
          <p:spPr>
            <a:xfrm>
              <a:off x="4127500" y="3568700"/>
              <a:ext cx="1793581" cy="1524000"/>
            </a:xfrm>
            <a:custGeom>
              <a:avLst/>
              <a:gdLst>
                <a:gd name="connsiteX0" fmla="*/ 266700 w 1793581"/>
                <a:gd name="connsiteY0" fmla="*/ 635000 h 1524000"/>
                <a:gd name="connsiteX1" fmla="*/ 254000 w 1793581"/>
                <a:gd name="connsiteY1" fmla="*/ 736600 h 1524000"/>
                <a:gd name="connsiteX2" fmla="*/ 241300 w 1793581"/>
                <a:gd name="connsiteY2" fmla="*/ 774700 h 1524000"/>
                <a:gd name="connsiteX3" fmla="*/ 203200 w 1793581"/>
                <a:gd name="connsiteY3" fmla="*/ 800100 h 1524000"/>
                <a:gd name="connsiteX4" fmla="*/ 165100 w 1793581"/>
                <a:gd name="connsiteY4" fmla="*/ 876300 h 1524000"/>
                <a:gd name="connsiteX5" fmla="*/ 127000 w 1793581"/>
                <a:gd name="connsiteY5" fmla="*/ 914400 h 1524000"/>
                <a:gd name="connsiteX6" fmla="*/ 63500 w 1793581"/>
                <a:gd name="connsiteY6" fmla="*/ 990600 h 1524000"/>
                <a:gd name="connsiteX7" fmla="*/ 25400 w 1793581"/>
                <a:gd name="connsiteY7" fmla="*/ 1066800 h 1524000"/>
                <a:gd name="connsiteX8" fmla="*/ 0 w 1793581"/>
                <a:gd name="connsiteY8" fmla="*/ 1155700 h 1524000"/>
                <a:gd name="connsiteX9" fmla="*/ 12700 w 1793581"/>
                <a:gd name="connsiteY9" fmla="*/ 1320800 h 1524000"/>
                <a:gd name="connsiteX10" fmla="*/ 25400 w 1793581"/>
                <a:gd name="connsiteY10" fmla="*/ 1358900 h 1524000"/>
                <a:gd name="connsiteX11" fmla="*/ 165100 w 1793581"/>
                <a:gd name="connsiteY11" fmla="*/ 1460500 h 1524000"/>
                <a:gd name="connsiteX12" fmla="*/ 292100 w 1793581"/>
                <a:gd name="connsiteY12" fmla="*/ 1498600 h 1524000"/>
                <a:gd name="connsiteX13" fmla="*/ 330200 w 1793581"/>
                <a:gd name="connsiteY13" fmla="*/ 1511300 h 1524000"/>
                <a:gd name="connsiteX14" fmla="*/ 419100 w 1793581"/>
                <a:gd name="connsiteY14" fmla="*/ 1524000 h 1524000"/>
                <a:gd name="connsiteX15" fmla="*/ 1054100 w 1793581"/>
                <a:gd name="connsiteY15" fmla="*/ 1511300 h 1524000"/>
                <a:gd name="connsiteX16" fmla="*/ 1117600 w 1793581"/>
                <a:gd name="connsiteY16" fmla="*/ 1498600 h 1524000"/>
                <a:gd name="connsiteX17" fmla="*/ 1308100 w 1793581"/>
                <a:gd name="connsiteY17" fmla="*/ 1473200 h 1524000"/>
                <a:gd name="connsiteX18" fmla="*/ 1409700 w 1793581"/>
                <a:gd name="connsiteY18" fmla="*/ 1435100 h 1524000"/>
                <a:gd name="connsiteX19" fmla="*/ 1485900 w 1793581"/>
                <a:gd name="connsiteY19" fmla="*/ 1409700 h 1524000"/>
                <a:gd name="connsiteX20" fmla="*/ 1562100 w 1793581"/>
                <a:gd name="connsiteY20" fmla="*/ 1371600 h 1524000"/>
                <a:gd name="connsiteX21" fmla="*/ 1663700 w 1793581"/>
                <a:gd name="connsiteY21" fmla="*/ 1244600 h 1524000"/>
                <a:gd name="connsiteX22" fmla="*/ 1689100 w 1793581"/>
                <a:gd name="connsiteY22" fmla="*/ 1193800 h 1524000"/>
                <a:gd name="connsiteX23" fmla="*/ 1739900 w 1793581"/>
                <a:gd name="connsiteY23" fmla="*/ 1066800 h 1524000"/>
                <a:gd name="connsiteX24" fmla="*/ 1752600 w 1793581"/>
                <a:gd name="connsiteY24" fmla="*/ 952500 h 1524000"/>
                <a:gd name="connsiteX25" fmla="*/ 1778000 w 1793581"/>
                <a:gd name="connsiteY25" fmla="*/ 876300 h 1524000"/>
                <a:gd name="connsiteX26" fmla="*/ 1752600 w 1793581"/>
                <a:gd name="connsiteY26" fmla="*/ 546100 h 1524000"/>
                <a:gd name="connsiteX27" fmla="*/ 1727200 w 1793581"/>
                <a:gd name="connsiteY27" fmla="*/ 482600 h 1524000"/>
                <a:gd name="connsiteX28" fmla="*/ 1714500 w 1793581"/>
                <a:gd name="connsiteY28" fmla="*/ 431800 h 1524000"/>
                <a:gd name="connsiteX29" fmla="*/ 1663700 w 1793581"/>
                <a:gd name="connsiteY29" fmla="*/ 355600 h 1524000"/>
                <a:gd name="connsiteX30" fmla="*/ 1638300 w 1793581"/>
                <a:gd name="connsiteY30" fmla="*/ 304800 h 1524000"/>
                <a:gd name="connsiteX31" fmla="*/ 1473200 w 1793581"/>
                <a:gd name="connsiteY31" fmla="*/ 152400 h 1524000"/>
                <a:gd name="connsiteX32" fmla="*/ 1346200 w 1793581"/>
                <a:gd name="connsiteY32" fmla="*/ 63500 h 1524000"/>
                <a:gd name="connsiteX33" fmla="*/ 1308100 w 1793581"/>
                <a:gd name="connsiteY33" fmla="*/ 38100 h 1524000"/>
                <a:gd name="connsiteX34" fmla="*/ 1181100 w 1793581"/>
                <a:gd name="connsiteY34" fmla="*/ 12700 h 1524000"/>
                <a:gd name="connsiteX35" fmla="*/ 1066800 w 1793581"/>
                <a:gd name="connsiteY35" fmla="*/ 0 h 1524000"/>
                <a:gd name="connsiteX36" fmla="*/ 889000 w 1793581"/>
                <a:gd name="connsiteY36" fmla="*/ 12700 h 1524000"/>
                <a:gd name="connsiteX37" fmla="*/ 850900 w 1793581"/>
                <a:gd name="connsiteY37" fmla="*/ 38100 h 1524000"/>
                <a:gd name="connsiteX38" fmla="*/ 800100 w 1793581"/>
                <a:gd name="connsiteY38" fmla="*/ 50800 h 1524000"/>
                <a:gd name="connsiteX39" fmla="*/ 749300 w 1793581"/>
                <a:gd name="connsiteY39" fmla="*/ 76200 h 1524000"/>
                <a:gd name="connsiteX40" fmla="*/ 711200 w 1793581"/>
                <a:gd name="connsiteY40" fmla="*/ 88900 h 1524000"/>
                <a:gd name="connsiteX41" fmla="*/ 635000 w 1793581"/>
                <a:gd name="connsiteY41" fmla="*/ 127000 h 1524000"/>
                <a:gd name="connsiteX42" fmla="*/ 558800 w 1793581"/>
                <a:gd name="connsiteY42" fmla="*/ 203200 h 1524000"/>
                <a:gd name="connsiteX43" fmla="*/ 520700 w 1793581"/>
                <a:gd name="connsiteY43" fmla="*/ 279400 h 1524000"/>
                <a:gd name="connsiteX44" fmla="*/ 495300 w 1793581"/>
                <a:gd name="connsiteY44" fmla="*/ 317500 h 1524000"/>
                <a:gd name="connsiteX45" fmla="*/ 457200 w 1793581"/>
                <a:gd name="connsiteY45" fmla="*/ 393700 h 1524000"/>
                <a:gd name="connsiteX46" fmla="*/ 431800 w 1793581"/>
                <a:gd name="connsiteY46" fmla="*/ 482600 h 1524000"/>
                <a:gd name="connsiteX47" fmla="*/ 381000 w 1793581"/>
                <a:gd name="connsiteY47" fmla="*/ 558800 h 1524000"/>
                <a:gd name="connsiteX48" fmla="*/ 368300 w 1793581"/>
                <a:gd name="connsiteY48" fmla="*/ 596900 h 1524000"/>
                <a:gd name="connsiteX49" fmla="*/ 317500 w 1793581"/>
                <a:gd name="connsiteY49" fmla="*/ 622300 h 1524000"/>
                <a:gd name="connsiteX50" fmla="*/ 266700 w 1793581"/>
                <a:gd name="connsiteY50" fmla="*/ 635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93581" h="1524000">
                  <a:moveTo>
                    <a:pt x="266700" y="635000"/>
                  </a:moveTo>
                  <a:cubicBezTo>
                    <a:pt x="256117" y="654050"/>
                    <a:pt x="260105" y="703020"/>
                    <a:pt x="254000" y="736600"/>
                  </a:cubicBezTo>
                  <a:cubicBezTo>
                    <a:pt x="251605" y="749771"/>
                    <a:pt x="249663" y="764247"/>
                    <a:pt x="241300" y="774700"/>
                  </a:cubicBezTo>
                  <a:cubicBezTo>
                    <a:pt x="231765" y="786619"/>
                    <a:pt x="215900" y="791633"/>
                    <a:pt x="203200" y="800100"/>
                  </a:cubicBezTo>
                  <a:cubicBezTo>
                    <a:pt x="190472" y="838285"/>
                    <a:pt x="192455" y="843474"/>
                    <a:pt x="165100" y="876300"/>
                  </a:cubicBezTo>
                  <a:cubicBezTo>
                    <a:pt x="153602" y="890098"/>
                    <a:pt x="138498" y="900602"/>
                    <a:pt x="127000" y="914400"/>
                  </a:cubicBezTo>
                  <a:cubicBezTo>
                    <a:pt x="38593" y="1020488"/>
                    <a:pt x="174810" y="879290"/>
                    <a:pt x="63500" y="990600"/>
                  </a:cubicBezTo>
                  <a:cubicBezTo>
                    <a:pt x="31578" y="1086365"/>
                    <a:pt x="74639" y="968323"/>
                    <a:pt x="25400" y="1066800"/>
                  </a:cubicBezTo>
                  <a:cubicBezTo>
                    <a:pt x="16290" y="1085020"/>
                    <a:pt x="4069" y="1139424"/>
                    <a:pt x="0" y="1155700"/>
                  </a:cubicBezTo>
                  <a:cubicBezTo>
                    <a:pt x="4233" y="1210733"/>
                    <a:pt x="5854" y="1266030"/>
                    <a:pt x="12700" y="1320800"/>
                  </a:cubicBezTo>
                  <a:cubicBezTo>
                    <a:pt x="14360" y="1334084"/>
                    <a:pt x="17974" y="1347761"/>
                    <a:pt x="25400" y="1358900"/>
                  </a:cubicBezTo>
                  <a:cubicBezTo>
                    <a:pt x="52002" y="1398803"/>
                    <a:pt x="136630" y="1446265"/>
                    <a:pt x="165100" y="1460500"/>
                  </a:cubicBezTo>
                  <a:cubicBezTo>
                    <a:pt x="252882" y="1504391"/>
                    <a:pt x="178251" y="1473300"/>
                    <a:pt x="292100" y="1498600"/>
                  </a:cubicBezTo>
                  <a:cubicBezTo>
                    <a:pt x="305168" y="1501504"/>
                    <a:pt x="317073" y="1508675"/>
                    <a:pt x="330200" y="1511300"/>
                  </a:cubicBezTo>
                  <a:cubicBezTo>
                    <a:pt x="359553" y="1517171"/>
                    <a:pt x="389467" y="1519767"/>
                    <a:pt x="419100" y="1524000"/>
                  </a:cubicBezTo>
                  <a:lnTo>
                    <a:pt x="1054100" y="1511300"/>
                  </a:lnTo>
                  <a:cubicBezTo>
                    <a:pt x="1075672" y="1510516"/>
                    <a:pt x="1096253" y="1501802"/>
                    <a:pt x="1117600" y="1498600"/>
                  </a:cubicBezTo>
                  <a:cubicBezTo>
                    <a:pt x="1180953" y="1489097"/>
                    <a:pt x="1244600" y="1481667"/>
                    <a:pt x="1308100" y="1473200"/>
                  </a:cubicBezTo>
                  <a:cubicBezTo>
                    <a:pt x="1421332" y="1435456"/>
                    <a:pt x="1242655" y="1495844"/>
                    <a:pt x="1409700" y="1435100"/>
                  </a:cubicBezTo>
                  <a:cubicBezTo>
                    <a:pt x="1434862" y="1425950"/>
                    <a:pt x="1460500" y="1418167"/>
                    <a:pt x="1485900" y="1409700"/>
                  </a:cubicBezTo>
                  <a:cubicBezTo>
                    <a:pt x="1522777" y="1397408"/>
                    <a:pt x="1530766" y="1398457"/>
                    <a:pt x="1562100" y="1371600"/>
                  </a:cubicBezTo>
                  <a:cubicBezTo>
                    <a:pt x="1603444" y="1336162"/>
                    <a:pt x="1639187" y="1293625"/>
                    <a:pt x="1663700" y="1244600"/>
                  </a:cubicBezTo>
                  <a:cubicBezTo>
                    <a:pt x="1672167" y="1227667"/>
                    <a:pt x="1682069" y="1211378"/>
                    <a:pt x="1689100" y="1193800"/>
                  </a:cubicBezTo>
                  <a:cubicBezTo>
                    <a:pt x="1751874" y="1036866"/>
                    <a:pt x="1680332" y="1185935"/>
                    <a:pt x="1739900" y="1066800"/>
                  </a:cubicBezTo>
                  <a:cubicBezTo>
                    <a:pt x="1744133" y="1028700"/>
                    <a:pt x="1745082" y="990090"/>
                    <a:pt x="1752600" y="952500"/>
                  </a:cubicBezTo>
                  <a:cubicBezTo>
                    <a:pt x="1757851" y="926246"/>
                    <a:pt x="1777077" y="903058"/>
                    <a:pt x="1778000" y="876300"/>
                  </a:cubicBezTo>
                  <a:cubicBezTo>
                    <a:pt x="1783193" y="725699"/>
                    <a:pt x="1793581" y="655384"/>
                    <a:pt x="1752600" y="546100"/>
                  </a:cubicBezTo>
                  <a:cubicBezTo>
                    <a:pt x="1744595" y="524754"/>
                    <a:pt x="1734409" y="504227"/>
                    <a:pt x="1727200" y="482600"/>
                  </a:cubicBezTo>
                  <a:cubicBezTo>
                    <a:pt x="1721680" y="466041"/>
                    <a:pt x="1722306" y="447412"/>
                    <a:pt x="1714500" y="431800"/>
                  </a:cubicBezTo>
                  <a:cubicBezTo>
                    <a:pt x="1700848" y="404496"/>
                    <a:pt x="1677352" y="382904"/>
                    <a:pt x="1663700" y="355600"/>
                  </a:cubicBezTo>
                  <a:cubicBezTo>
                    <a:pt x="1655233" y="338667"/>
                    <a:pt x="1650420" y="319344"/>
                    <a:pt x="1638300" y="304800"/>
                  </a:cubicBezTo>
                  <a:cubicBezTo>
                    <a:pt x="1533705" y="179286"/>
                    <a:pt x="1564946" y="235806"/>
                    <a:pt x="1473200" y="152400"/>
                  </a:cubicBezTo>
                  <a:cubicBezTo>
                    <a:pt x="1372445" y="60805"/>
                    <a:pt x="1437783" y="86396"/>
                    <a:pt x="1346200" y="63500"/>
                  </a:cubicBezTo>
                  <a:cubicBezTo>
                    <a:pt x="1333500" y="55033"/>
                    <a:pt x="1321752" y="44926"/>
                    <a:pt x="1308100" y="38100"/>
                  </a:cubicBezTo>
                  <a:cubicBezTo>
                    <a:pt x="1273332" y="20716"/>
                    <a:pt x="1212302" y="16600"/>
                    <a:pt x="1181100" y="12700"/>
                  </a:cubicBezTo>
                  <a:cubicBezTo>
                    <a:pt x="1143062" y="7945"/>
                    <a:pt x="1104900" y="4233"/>
                    <a:pt x="1066800" y="0"/>
                  </a:cubicBezTo>
                  <a:cubicBezTo>
                    <a:pt x="1007533" y="4233"/>
                    <a:pt x="947514" y="2374"/>
                    <a:pt x="889000" y="12700"/>
                  </a:cubicBezTo>
                  <a:cubicBezTo>
                    <a:pt x="873969" y="15353"/>
                    <a:pt x="864929" y="32087"/>
                    <a:pt x="850900" y="38100"/>
                  </a:cubicBezTo>
                  <a:cubicBezTo>
                    <a:pt x="834857" y="44976"/>
                    <a:pt x="816443" y="44671"/>
                    <a:pt x="800100" y="50800"/>
                  </a:cubicBezTo>
                  <a:cubicBezTo>
                    <a:pt x="782373" y="57447"/>
                    <a:pt x="766701" y="68742"/>
                    <a:pt x="749300" y="76200"/>
                  </a:cubicBezTo>
                  <a:cubicBezTo>
                    <a:pt x="736995" y="81473"/>
                    <a:pt x="723174" y="82913"/>
                    <a:pt x="711200" y="88900"/>
                  </a:cubicBezTo>
                  <a:cubicBezTo>
                    <a:pt x="612723" y="138139"/>
                    <a:pt x="730765" y="95078"/>
                    <a:pt x="635000" y="127000"/>
                  </a:cubicBezTo>
                  <a:cubicBezTo>
                    <a:pt x="581781" y="233438"/>
                    <a:pt x="645886" y="130629"/>
                    <a:pt x="558800" y="203200"/>
                  </a:cubicBezTo>
                  <a:cubicBezTo>
                    <a:pt x="527603" y="229197"/>
                    <a:pt x="536798" y="247204"/>
                    <a:pt x="520700" y="279400"/>
                  </a:cubicBezTo>
                  <a:cubicBezTo>
                    <a:pt x="513874" y="293052"/>
                    <a:pt x="502126" y="303848"/>
                    <a:pt x="495300" y="317500"/>
                  </a:cubicBezTo>
                  <a:cubicBezTo>
                    <a:pt x="442720" y="422660"/>
                    <a:pt x="529993" y="284511"/>
                    <a:pt x="457200" y="393700"/>
                  </a:cubicBezTo>
                  <a:cubicBezTo>
                    <a:pt x="454211" y="405657"/>
                    <a:pt x="440082" y="467693"/>
                    <a:pt x="431800" y="482600"/>
                  </a:cubicBezTo>
                  <a:cubicBezTo>
                    <a:pt x="416975" y="509285"/>
                    <a:pt x="390653" y="529840"/>
                    <a:pt x="381000" y="558800"/>
                  </a:cubicBezTo>
                  <a:cubicBezTo>
                    <a:pt x="376767" y="571500"/>
                    <a:pt x="377766" y="587434"/>
                    <a:pt x="368300" y="596900"/>
                  </a:cubicBezTo>
                  <a:cubicBezTo>
                    <a:pt x="354913" y="610287"/>
                    <a:pt x="333938" y="612907"/>
                    <a:pt x="317500" y="622300"/>
                  </a:cubicBezTo>
                  <a:cubicBezTo>
                    <a:pt x="283992" y="641447"/>
                    <a:pt x="277283" y="615950"/>
                    <a:pt x="266700" y="6350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>
              <p:custDataLst>
                <p:tags r:id="rId3"/>
              </p:custDataLst>
            </p:nvPr>
          </p:nvSpPr>
          <p:spPr>
            <a:xfrm>
              <a:off x="2552700" y="5001123"/>
              <a:ext cx="2866896" cy="1031377"/>
            </a:xfrm>
            <a:custGeom>
              <a:avLst/>
              <a:gdLst>
                <a:gd name="connsiteX0" fmla="*/ 1155700 w 2866896"/>
                <a:gd name="connsiteY0" fmla="*/ 2677 h 1031377"/>
                <a:gd name="connsiteX1" fmla="*/ 1092200 w 2866896"/>
                <a:gd name="connsiteY1" fmla="*/ 15377 h 1031377"/>
                <a:gd name="connsiteX2" fmla="*/ 1016000 w 2866896"/>
                <a:gd name="connsiteY2" fmla="*/ 66177 h 1031377"/>
                <a:gd name="connsiteX3" fmla="*/ 990600 w 2866896"/>
                <a:gd name="connsiteY3" fmla="*/ 104277 h 1031377"/>
                <a:gd name="connsiteX4" fmla="*/ 914400 w 2866896"/>
                <a:gd name="connsiteY4" fmla="*/ 155077 h 1031377"/>
                <a:gd name="connsiteX5" fmla="*/ 876300 w 2866896"/>
                <a:gd name="connsiteY5" fmla="*/ 180477 h 1031377"/>
                <a:gd name="connsiteX6" fmla="*/ 800100 w 2866896"/>
                <a:gd name="connsiteY6" fmla="*/ 231277 h 1031377"/>
                <a:gd name="connsiteX7" fmla="*/ 762000 w 2866896"/>
                <a:gd name="connsiteY7" fmla="*/ 256677 h 1031377"/>
                <a:gd name="connsiteX8" fmla="*/ 673100 w 2866896"/>
                <a:gd name="connsiteY8" fmla="*/ 282077 h 1031377"/>
                <a:gd name="connsiteX9" fmla="*/ 635000 w 2866896"/>
                <a:gd name="connsiteY9" fmla="*/ 294777 h 1031377"/>
                <a:gd name="connsiteX10" fmla="*/ 482600 w 2866896"/>
                <a:gd name="connsiteY10" fmla="*/ 320177 h 1031377"/>
                <a:gd name="connsiteX11" fmla="*/ 381000 w 2866896"/>
                <a:gd name="connsiteY11" fmla="*/ 345577 h 1031377"/>
                <a:gd name="connsiteX12" fmla="*/ 304800 w 2866896"/>
                <a:gd name="connsiteY12" fmla="*/ 370977 h 1031377"/>
                <a:gd name="connsiteX13" fmla="*/ 228600 w 2866896"/>
                <a:gd name="connsiteY13" fmla="*/ 409077 h 1031377"/>
                <a:gd name="connsiteX14" fmla="*/ 127000 w 2866896"/>
                <a:gd name="connsiteY14" fmla="*/ 459877 h 1031377"/>
                <a:gd name="connsiteX15" fmla="*/ 76200 w 2866896"/>
                <a:gd name="connsiteY15" fmla="*/ 485277 h 1031377"/>
                <a:gd name="connsiteX16" fmla="*/ 0 w 2866896"/>
                <a:gd name="connsiteY16" fmla="*/ 561477 h 1031377"/>
                <a:gd name="connsiteX17" fmla="*/ 25400 w 2866896"/>
                <a:gd name="connsiteY17" fmla="*/ 701177 h 1031377"/>
                <a:gd name="connsiteX18" fmla="*/ 50800 w 2866896"/>
                <a:gd name="connsiteY18" fmla="*/ 739277 h 1031377"/>
                <a:gd name="connsiteX19" fmla="*/ 127000 w 2866896"/>
                <a:gd name="connsiteY19" fmla="*/ 840877 h 1031377"/>
                <a:gd name="connsiteX20" fmla="*/ 177800 w 2866896"/>
                <a:gd name="connsiteY20" fmla="*/ 866277 h 1031377"/>
                <a:gd name="connsiteX21" fmla="*/ 254000 w 2866896"/>
                <a:gd name="connsiteY21" fmla="*/ 917077 h 1031377"/>
                <a:gd name="connsiteX22" fmla="*/ 355600 w 2866896"/>
                <a:gd name="connsiteY22" fmla="*/ 942477 h 1031377"/>
                <a:gd name="connsiteX23" fmla="*/ 444500 w 2866896"/>
                <a:gd name="connsiteY23" fmla="*/ 967877 h 1031377"/>
                <a:gd name="connsiteX24" fmla="*/ 533400 w 2866896"/>
                <a:gd name="connsiteY24" fmla="*/ 993277 h 1031377"/>
                <a:gd name="connsiteX25" fmla="*/ 800100 w 2866896"/>
                <a:gd name="connsiteY25" fmla="*/ 1018677 h 1031377"/>
                <a:gd name="connsiteX26" fmla="*/ 1270000 w 2866896"/>
                <a:gd name="connsiteY26" fmla="*/ 1005977 h 1031377"/>
                <a:gd name="connsiteX27" fmla="*/ 1333500 w 2866896"/>
                <a:gd name="connsiteY27" fmla="*/ 993277 h 1031377"/>
                <a:gd name="connsiteX28" fmla="*/ 1422400 w 2866896"/>
                <a:gd name="connsiteY28" fmla="*/ 980577 h 1031377"/>
                <a:gd name="connsiteX29" fmla="*/ 2070100 w 2866896"/>
                <a:gd name="connsiteY29" fmla="*/ 993277 h 1031377"/>
                <a:gd name="connsiteX30" fmla="*/ 2197100 w 2866896"/>
                <a:gd name="connsiteY30" fmla="*/ 1005977 h 1031377"/>
                <a:gd name="connsiteX31" fmla="*/ 2324100 w 2866896"/>
                <a:gd name="connsiteY31" fmla="*/ 1031377 h 1031377"/>
                <a:gd name="connsiteX32" fmla="*/ 2730500 w 2866896"/>
                <a:gd name="connsiteY32" fmla="*/ 1018677 h 1031377"/>
                <a:gd name="connsiteX33" fmla="*/ 2768600 w 2866896"/>
                <a:gd name="connsiteY33" fmla="*/ 1005977 h 1031377"/>
                <a:gd name="connsiteX34" fmla="*/ 2819400 w 2866896"/>
                <a:gd name="connsiteY34" fmla="*/ 993277 h 1031377"/>
                <a:gd name="connsiteX35" fmla="*/ 2844800 w 2866896"/>
                <a:gd name="connsiteY35" fmla="*/ 955177 h 1031377"/>
                <a:gd name="connsiteX36" fmla="*/ 2857500 w 2866896"/>
                <a:gd name="connsiteY36" fmla="*/ 917077 h 1031377"/>
                <a:gd name="connsiteX37" fmla="*/ 2819400 w 2866896"/>
                <a:gd name="connsiteY37" fmla="*/ 688477 h 1031377"/>
                <a:gd name="connsiteX38" fmla="*/ 2768600 w 2866896"/>
                <a:gd name="connsiteY38" fmla="*/ 612277 h 1031377"/>
                <a:gd name="connsiteX39" fmla="*/ 2616200 w 2866896"/>
                <a:gd name="connsiteY39" fmla="*/ 485277 h 1031377"/>
                <a:gd name="connsiteX40" fmla="*/ 2565400 w 2866896"/>
                <a:gd name="connsiteY40" fmla="*/ 447177 h 1031377"/>
                <a:gd name="connsiteX41" fmla="*/ 2438400 w 2866896"/>
                <a:gd name="connsiteY41" fmla="*/ 409077 h 1031377"/>
                <a:gd name="connsiteX42" fmla="*/ 2362200 w 2866896"/>
                <a:gd name="connsiteY42" fmla="*/ 383677 h 1031377"/>
                <a:gd name="connsiteX43" fmla="*/ 2197100 w 2866896"/>
                <a:gd name="connsiteY43" fmla="*/ 345577 h 1031377"/>
                <a:gd name="connsiteX44" fmla="*/ 2006600 w 2866896"/>
                <a:gd name="connsiteY44" fmla="*/ 332877 h 1031377"/>
                <a:gd name="connsiteX45" fmla="*/ 1866900 w 2866896"/>
                <a:gd name="connsiteY45" fmla="*/ 294777 h 1031377"/>
                <a:gd name="connsiteX46" fmla="*/ 1828800 w 2866896"/>
                <a:gd name="connsiteY46" fmla="*/ 256677 h 1031377"/>
                <a:gd name="connsiteX47" fmla="*/ 1790700 w 2866896"/>
                <a:gd name="connsiteY47" fmla="*/ 243977 h 1031377"/>
                <a:gd name="connsiteX48" fmla="*/ 1752600 w 2866896"/>
                <a:gd name="connsiteY48" fmla="*/ 218577 h 1031377"/>
                <a:gd name="connsiteX49" fmla="*/ 1625600 w 2866896"/>
                <a:gd name="connsiteY49" fmla="*/ 129677 h 1031377"/>
                <a:gd name="connsiteX50" fmla="*/ 1549400 w 2866896"/>
                <a:gd name="connsiteY50" fmla="*/ 91577 h 1031377"/>
                <a:gd name="connsiteX51" fmla="*/ 1473200 w 2866896"/>
                <a:gd name="connsiteY51" fmla="*/ 66177 h 1031377"/>
                <a:gd name="connsiteX52" fmla="*/ 1435100 w 2866896"/>
                <a:gd name="connsiteY52" fmla="*/ 53477 h 1031377"/>
                <a:gd name="connsiteX53" fmla="*/ 1397000 w 2866896"/>
                <a:gd name="connsiteY53" fmla="*/ 40777 h 1031377"/>
                <a:gd name="connsiteX54" fmla="*/ 1244600 w 2866896"/>
                <a:gd name="connsiteY54" fmla="*/ 28077 h 1031377"/>
                <a:gd name="connsiteX55" fmla="*/ 1155700 w 2866896"/>
                <a:gd name="connsiteY55" fmla="*/ 2677 h 10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66896" h="1031377">
                  <a:moveTo>
                    <a:pt x="1155700" y="2677"/>
                  </a:moveTo>
                  <a:cubicBezTo>
                    <a:pt x="1130300" y="560"/>
                    <a:pt x="1111851" y="6445"/>
                    <a:pt x="1092200" y="15377"/>
                  </a:cubicBezTo>
                  <a:cubicBezTo>
                    <a:pt x="1064409" y="28009"/>
                    <a:pt x="1016000" y="66177"/>
                    <a:pt x="1016000" y="66177"/>
                  </a:cubicBezTo>
                  <a:cubicBezTo>
                    <a:pt x="1007533" y="78877"/>
                    <a:pt x="1002087" y="94226"/>
                    <a:pt x="990600" y="104277"/>
                  </a:cubicBezTo>
                  <a:cubicBezTo>
                    <a:pt x="967626" y="124379"/>
                    <a:pt x="939800" y="138144"/>
                    <a:pt x="914400" y="155077"/>
                  </a:cubicBezTo>
                  <a:lnTo>
                    <a:pt x="876300" y="180477"/>
                  </a:lnTo>
                  <a:lnTo>
                    <a:pt x="800100" y="231277"/>
                  </a:lnTo>
                  <a:cubicBezTo>
                    <a:pt x="787400" y="239744"/>
                    <a:pt x="776480" y="251850"/>
                    <a:pt x="762000" y="256677"/>
                  </a:cubicBezTo>
                  <a:cubicBezTo>
                    <a:pt x="670649" y="287127"/>
                    <a:pt x="784728" y="250183"/>
                    <a:pt x="673100" y="282077"/>
                  </a:cubicBezTo>
                  <a:cubicBezTo>
                    <a:pt x="660228" y="285755"/>
                    <a:pt x="647987" y="291530"/>
                    <a:pt x="635000" y="294777"/>
                  </a:cubicBezTo>
                  <a:cubicBezTo>
                    <a:pt x="585478" y="307157"/>
                    <a:pt x="532779" y="313009"/>
                    <a:pt x="482600" y="320177"/>
                  </a:cubicBezTo>
                  <a:cubicBezTo>
                    <a:pt x="366995" y="358712"/>
                    <a:pt x="549579" y="299601"/>
                    <a:pt x="381000" y="345577"/>
                  </a:cubicBezTo>
                  <a:cubicBezTo>
                    <a:pt x="355169" y="352622"/>
                    <a:pt x="327077" y="356125"/>
                    <a:pt x="304800" y="370977"/>
                  </a:cubicBezTo>
                  <a:cubicBezTo>
                    <a:pt x="221304" y="426641"/>
                    <a:pt x="311226" y="371520"/>
                    <a:pt x="228600" y="409077"/>
                  </a:cubicBezTo>
                  <a:cubicBezTo>
                    <a:pt x="194130" y="424745"/>
                    <a:pt x="160867" y="442944"/>
                    <a:pt x="127000" y="459877"/>
                  </a:cubicBezTo>
                  <a:cubicBezTo>
                    <a:pt x="110067" y="468344"/>
                    <a:pt x="89587" y="471890"/>
                    <a:pt x="76200" y="485277"/>
                  </a:cubicBezTo>
                  <a:lnTo>
                    <a:pt x="0" y="561477"/>
                  </a:lnTo>
                  <a:cubicBezTo>
                    <a:pt x="4378" y="596500"/>
                    <a:pt x="5823" y="662022"/>
                    <a:pt x="25400" y="701177"/>
                  </a:cubicBezTo>
                  <a:cubicBezTo>
                    <a:pt x="32226" y="714829"/>
                    <a:pt x="41822" y="726933"/>
                    <a:pt x="50800" y="739277"/>
                  </a:cubicBezTo>
                  <a:cubicBezTo>
                    <a:pt x="75699" y="773513"/>
                    <a:pt x="89136" y="821945"/>
                    <a:pt x="127000" y="840877"/>
                  </a:cubicBezTo>
                  <a:cubicBezTo>
                    <a:pt x="143933" y="849344"/>
                    <a:pt x="161566" y="856537"/>
                    <a:pt x="177800" y="866277"/>
                  </a:cubicBezTo>
                  <a:cubicBezTo>
                    <a:pt x="203977" y="881983"/>
                    <a:pt x="224384" y="909673"/>
                    <a:pt x="254000" y="917077"/>
                  </a:cubicBezTo>
                  <a:cubicBezTo>
                    <a:pt x="287867" y="925544"/>
                    <a:pt x="322482" y="931438"/>
                    <a:pt x="355600" y="942477"/>
                  </a:cubicBezTo>
                  <a:cubicBezTo>
                    <a:pt x="446951" y="972927"/>
                    <a:pt x="332872" y="935983"/>
                    <a:pt x="444500" y="967877"/>
                  </a:cubicBezTo>
                  <a:cubicBezTo>
                    <a:pt x="492105" y="981479"/>
                    <a:pt x="478809" y="983351"/>
                    <a:pt x="533400" y="993277"/>
                  </a:cubicBezTo>
                  <a:cubicBezTo>
                    <a:pt x="628984" y="1010656"/>
                    <a:pt x="695930" y="1011236"/>
                    <a:pt x="800100" y="1018677"/>
                  </a:cubicBezTo>
                  <a:cubicBezTo>
                    <a:pt x="956733" y="1014444"/>
                    <a:pt x="1113487" y="1013430"/>
                    <a:pt x="1270000" y="1005977"/>
                  </a:cubicBezTo>
                  <a:cubicBezTo>
                    <a:pt x="1291561" y="1004950"/>
                    <a:pt x="1312208" y="996826"/>
                    <a:pt x="1333500" y="993277"/>
                  </a:cubicBezTo>
                  <a:cubicBezTo>
                    <a:pt x="1363027" y="988356"/>
                    <a:pt x="1392767" y="984810"/>
                    <a:pt x="1422400" y="980577"/>
                  </a:cubicBezTo>
                  <a:lnTo>
                    <a:pt x="2070100" y="993277"/>
                  </a:lnTo>
                  <a:cubicBezTo>
                    <a:pt x="2112622" y="994671"/>
                    <a:pt x="2155026" y="999666"/>
                    <a:pt x="2197100" y="1005977"/>
                  </a:cubicBezTo>
                  <a:cubicBezTo>
                    <a:pt x="2239794" y="1012381"/>
                    <a:pt x="2324100" y="1031377"/>
                    <a:pt x="2324100" y="1031377"/>
                  </a:cubicBezTo>
                  <a:cubicBezTo>
                    <a:pt x="2459567" y="1027144"/>
                    <a:pt x="2595188" y="1026409"/>
                    <a:pt x="2730500" y="1018677"/>
                  </a:cubicBezTo>
                  <a:cubicBezTo>
                    <a:pt x="2743865" y="1017913"/>
                    <a:pt x="2755728" y="1009655"/>
                    <a:pt x="2768600" y="1005977"/>
                  </a:cubicBezTo>
                  <a:cubicBezTo>
                    <a:pt x="2785383" y="1001182"/>
                    <a:pt x="2802467" y="997510"/>
                    <a:pt x="2819400" y="993277"/>
                  </a:cubicBezTo>
                  <a:cubicBezTo>
                    <a:pt x="2827867" y="980577"/>
                    <a:pt x="2837974" y="968829"/>
                    <a:pt x="2844800" y="955177"/>
                  </a:cubicBezTo>
                  <a:cubicBezTo>
                    <a:pt x="2850787" y="943203"/>
                    <a:pt x="2857500" y="930464"/>
                    <a:pt x="2857500" y="917077"/>
                  </a:cubicBezTo>
                  <a:cubicBezTo>
                    <a:pt x="2857500" y="798179"/>
                    <a:pt x="2866896" y="767637"/>
                    <a:pt x="2819400" y="688477"/>
                  </a:cubicBezTo>
                  <a:cubicBezTo>
                    <a:pt x="2803694" y="662300"/>
                    <a:pt x="2790186" y="633863"/>
                    <a:pt x="2768600" y="612277"/>
                  </a:cubicBezTo>
                  <a:cubicBezTo>
                    <a:pt x="2629203" y="472880"/>
                    <a:pt x="2757651" y="591365"/>
                    <a:pt x="2616200" y="485277"/>
                  </a:cubicBezTo>
                  <a:cubicBezTo>
                    <a:pt x="2599267" y="472577"/>
                    <a:pt x="2584332" y="456643"/>
                    <a:pt x="2565400" y="447177"/>
                  </a:cubicBezTo>
                  <a:cubicBezTo>
                    <a:pt x="2520499" y="424726"/>
                    <a:pt x="2483975" y="422750"/>
                    <a:pt x="2438400" y="409077"/>
                  </a:cubicBezTo>
                  <a:cubicBezTo>
                    <a:pt x="2412755" y="401384"/>
                    <a:pt x="2387600" y="392144"/>
                    <a:pt x="2362200" y="383677"/>
                  </a:cubicBezTo>
                  <a:cubicBezTo>
                    <a:pt x="2304870" y="364567"/>
                    <a:pt x="2267164" y="350248"/>
                    <a:pt x="2197100" y="345577"/>
                  </a:cubicBezTo>
                  <a:lnTo>
                    <a:pt x="2006600" y="332877"/>
                  </a:lnTo>
                  <a:cubicBezTo>
                    <a:pt x="1892013" y="304230"/>
                    <a:pt x="1938118" y="318516"/>
                    <a:pt x="1866900" y="294777"/>
                  </a:cubicBezTo>
                  <a:cubicBezTo>
                    <a:pt x="1854200" y="282077"/>
                    <a:pt x="1843744" y="266640"/>
                    <a:pt x="1828800" y="256677"/>
                  </a:cubicBezTo>
                  <a:cubicBezTo>
                    <a:pt x="1817661" y="249251"/>
                    <a:pt x="1802674" y="249964"/>
                    <a:pt x="1790700" y="243977"/>
                  </a:cubicBezTo>
                  <a:cubicBezTo>
                    <a:pt x="1777048" y="237151"/>
                    <a:pt x="1765020" y="227449"/>
                    <a:pt x="1752600" y="218577"/>
                  </a:cubicBezTo>
                  <a:cubicBezTo>
                    <a:pt x="1727242" y="200464"/>
                    <a:pt x="1647497" y="136976"/>
                    <a:pt x="1625600" y="129677"/>
                  </a:cubicBezTo>
                  <a:cubicBezTo>
                    <a:pt x="1486649" y="83360"/>
                    <a:pt x="1697116" y="157229"/>
                    <a:pt x="1549400" y="91577"/>
                  </a:cubicBezTo>
                  <a:cubicBezTo>
                    <a:pt x="1524934" y="80703"/>
                    <a:pt x="1498600" y="74644"/>
                    <a:pt x="1473200" y="66177"/>
                  </a:cubicBezTo>
                  <a:lnTo>
                    <a:pt x="1435100" y="53477"/>
                  </a:lnTo>
                  <a:cubicBezTo>
                    <a:pt x="1422400" y="49244"/>
                    <a:pt x="1410341" y="41889"/>
                    <a:pt x="1397000" y="40777"/>
                  </a:cubicBezTo>
                  <a:lnTo>
                    <a:pt x="1244600" y="28077"/>
                  </a:lnTo>
                  <a:cubicBezTo>
                    <a:pt x="1160368" y="0"/>
                    <a:pt x="1181100" y="4794"/>
                    <a:pt x="1155700" y="2677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>
              <p:custDataLst>
                <p:tags r:id="rId4"/>
              </p:custDataLst>
            </p:nvPr>
          </p:nvSpPr>
          <p:spPr>
            <a:xfrm>
              <a:off x="2844800" y="38481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>
              <p:custDataLst>
                <p:tags r:id="rId5"/>
              </p:custDataLst>
            </p:nvPr>
          </p:nvSpPr>
          <p:spPr>
            <a:xfrm>
              <a:off x="2641600" y="4368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>
              <p:custDataLst>
                <p:tags r:id="rId6"/>
              </p:custDataLst>
            </p:nvPr>
          </p:nvSpPr>
          <p:spPr>
            <a:xfrm>
              <a:off x="3302000" y="37592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>
              <p:custDataLst>
                <p:tags r:id="rId7"/>
              </p:custDataLst>
            </p:nvPr>
          </p:nvSpPr>
          <p:spPr>
            <a:xfrm>
              <a:off x="3098800" y="42037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>
              <p:custDataLst>
                <p:tags r:id="rId8"/>
              </p:custDataLst>
            </p:nvPr>
          </p:nvSpPr>
          <p:spPr>
            <a:xfrm>
              <a:off x="3797300" y="3911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9"/>
              </p:custDataLst>
            </p:nvPr>
          </p:nvSpPr>
          <p:spPr>
            <a:xfrm>
              <a:off x="3581400" y="4292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>
              <p:custDataLst>
                <p:tags r:id="rId10"/>
              </p:custDataLst>
            </p:nvPr>
          </p:nvSpPr>
          <p:spPr>
            <a:xfrm>
              <a:off x="2667000" y="4749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>
              <p:custDataLst>
                <p:tags r:id="rId11"/>
              </p:custDataLst>
            </p:nvPr>
          </p:nvSpPr>
          <p:spPr>
            <a:xfrm>
              <a:off x="3136900" y="47244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>
              <p:custDataLst>
                <p:tags r:id="rId12"/>
              </p:custDataLst>
            </p:nvPr>
          </p:nvSpPr>
          <p:spPr>
            <a:xfrm>
              <a:off x="4978400" y="39243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13"/>
              </p:custDataLst>
            </p:nvPr>
          </p:nvSpPr>
          <p:spPr>
            <a:xfrm>
              <a:off x="4622800" y="4279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>
              <p:custDataLst>
                <p:tags r:id="rId14"/>
              </p:custDataLst>
            </p:nvPr>
          </p:nvSpPr>
          <p:spPr>
            <a:xfrm>
              <a:off x="5143500" y="4381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>
              <p:custDataLst>
                <p:tags r:id="rId15"/>
              </p:custDataLst>
            </p:nvPr>
          </p:nvSpPr>
          <p:spPr>
            <a:xfrm>
              <a:off x="4318000" y="4635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>
              <p:custDataLst>
                <p:tags r:id="rId16"/>
              </p:custDataLst>
            </p:nvPr>
          </p:nvSpPr>
          <p:spPr>
            <a:xfrm>
              <a:off x="4876800" y="4737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17"/>
              </p:custDataLst>
            </p:nvPr>
          </p:nvSpPr>
          <p:spPr>
            <a:xfrm>
              <a:off x="5473700" y="46736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>
              <p:custDataLst>
                <p:tags r:id="rId18"/>
              </p:custDataLst>
            </p:nvPr>
          </p:nvSpPr>
          <p:spPr>
            <a:xfrm>
              <a:off x="5435600" y="3898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>
              <p:custDataLst>
                <p:tags r:id="rId19"/>
              </p:custDataLst>
            </p:nvPr>
          </p:nvSpPr>
          <p:spPr>
            <a:xfrm>
              <a:off x="5588000" y="4229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>
              <p:custDataLst>
                <p:tags r:id="rId20"/>
              </p:custDataLst>
            </p:nvPr>
          </p:nvSpPr>
          <p:spPr>
            <a:xfrm>
              <a:off x="34671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>
              <p:custDataLst>
                <p:tags r:id="rId21"/>
              </p:custDataLst>
            </p:nvPr>
          </p:nvSpPr>
          <p:spPr>
            <a:xfrm>
              <a:off x="3797300" y="5562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>
              <p:custDataLst>
                <p:tags r:id="rId22"/>
              </p:custDataLst>
            </p:nvPr>
          </p:nvSpPr>
          <p:spPr>
            <a:xfrm>
              <a:off x="3784600" y="5156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>
              <p:custDataLst>
                <p:tags r:id="rId23"/>
              </p:custDataLst>
            </p:nvPr>
          </p:nvSpPr>
          <p:spPr>
            <a:xfrm>
              <a:off x="4241800" y="54991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>
              <p:custDataLst>
                <p:tags r:id="rId24"/>
              </p:custDataLst>
            </p:nvPr>
          </p:nvSpPr>
          <p:spPr>
            <a:xfrm>
              <a:off x="4610100" y="5537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>
              <p:custDataLst>
                <p:tags r:id="rId25"/>
              </p:custDataLst>
            </p:nvPr>
          </p:nvSpPr>
          <p:spPr>
            <a:xfrm>
              <a:off x="50419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>
              <p:custDataLst>
                <p:tags r:id="rId26"/>
              </p:custDataLst>
            </p:nvPr>
          </p:nvSpPr>
          <p:spPr>
            <a:xfrm>
              <a:off x="3289300" y="53975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>
              <p:custDataLst>
                <p:tags r:id="rId27"/>
              </p:custDataLst>
            </p:nvPr>
          </p:nvSpPr>
          <p:spPr>
            <a:xfrm>
              <a:off x="2946400" y="55880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79512" y="46297"/>
            <a:ext cx="7772400" cy="504056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聚类任务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95536" y="1124744"/>
            <a:ext cx="8352928" cy="5256584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形式化描述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3"/>
            <a:endParaRPr lang="en-US" altLang="zh-CN" sz="1600" dirty="0">
              <a:latin typeface="+mn-ea"/>
            </a:endParaRPr>
          </a:p>
          <a:p>
            <a:pPr lvl="3"/>
            <a:endParaRPr lang="zh-CN" altLang="en-US" sz="1600" dirty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650" y="1917065"/>
            <a:ext cx="7661275" cy="241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PP_MARK_KEY" val="8f14cc4e-640b-4345-9482-8fc1da293b78"/>
  <p:tag name="COMMONDATA" val="eyJoZGlkIjoiYzcyNDA3ZWU5ZjBhOTlmMGJhNWQxYWZkMzY5MjBmODc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UNIT_PLACING_PICTURE_USER_VIEWPORT" val="{&quot;height&quot;:2980.2913385826773,&quot;width&quot;:3775.0346456692914}"/>
</p:tagLst>
</file>

<file path=ppt/tags/tag96.xml><?xml version="1.0" encoding="utf-8"?>
<p:tagLst xmlns:p="http://schemas.openxmlformats.org/presentationml/2006/main">
  <p:tag name="KSO_WM_UNIT_PLACING_PICTURE_USER_VIEWPORT" val="{&quot;height&quot;:2593.6188976377953,&quot;width&quot;:3709.3653543307087}"/>
</p:tagLst>
</file>

<file path=ppt/tags/tag97.xml><?xml version="1.0" encoding="utf-8"?>
<p:tagLst xmlns:p="http://schemas.openxmlformats.org/presentationml/2006/main">
  <p:tag name="KSO_WM_UNIT_PLACING_PICTURE_USER_VIEWPORT" val="{&quot;height&quot;:3120,&quot;width&quot;:5460}"/>
</p:tagLst>
</file>

<file path=ppt/tags/tag98.xml><?xml version="1.0" encoding="utf-8"?>
<p:tagLst xmlns:p="http://schemas.openxmlformats.org/presentationml/2006/main">
  <p:tag name="KSO_WM_UNIT_PLACING_PICTURE_USER_VIEWPORT" val="{&quot;height&quot;:3120,&quot;width&quot;:5460}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12244</Words>
  <Application>WPS 演示</Application>
  <PresentationFormat>全屏显示(4:3)</PresentationFormat>
  <Paragraphs>1497</Paragraphs>
  <Slides>76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57</vt:i4>
      </vt:variant>
      <vt:variant>
        <vt:lpstr>幻灯片标题</vt:lpstr>
      </vt:variant>
      <vt:variant>
        <vt:i4>76</vt:i4>
      </vt:variant>
    </vt:vector>
  </HeadingPairs>
  <TitlesOfParts>
    <vt:vector size="146" baseType="lpstr">
      <vt:lpstr>Arial</vt:lpstr>
      <vt:lpstr>宋体</vt:lpstr>
      <vt:lpstr>Wingdings</vt:lpstr>
      <vt:lpstr>黑体</vt:lpstr>
      <vt:lpstr>Times New Roman</vt:lpstr>
      <vt:lpstr>Calibri</vt:lpstr>
      <vt:lpstr>微软雅黑</vt:lpstr>
      <vt:lpstr>Arial Unicode MS</vt:lpstr>
      <vt:lpstr>Cambria Math</vt:lpstr>
      <vt:lpstr>Cambria Math</vt:lpstr>
      <vt:lpstr>Arial</vt:lpstr>
      <vt:lpstr>Symbol</vt:lpstr>
      <vt:lpstr>Office 主题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PowerPoint 演示文稿</vt:lpstr>
      <vt:lpstr>内容安排</vt:lpstr>
      <vt:lpstr>内容安排</vt:lpstr>
      <vt:lpstr>本节目录</vt:lpstr>
      <vt:lpstr>本节目录</vt:lpstr>
      <vt:lpstr>聚类任务</vt:lpstr>
      <vt:lpstr>聚类任务</vt:lpstr>
      <vt:lpstr>聚类任务</vt:lpstr>
      <vt:lpstr>聚类任务</vt:lpstr>
      <vt:lpstr>本节目录</vt:lpstr>
      <vt:lpstr>性能度量</vt:lpstr>
      <vt:lpstr>性能度量</vt:lpstr>
      <vt:lpstr>性能度量</vt:lpstr>
      <vt:lpstr>性能度量</vt:lpstr>
      <vt:lpstr>性能度量</vt:lpstr>
      <vt:lpstr>本节目录</vt:lpstr>
      <vt:lpstr>距离计算</vt:lpstr>
      <vt:lpstr>距离计算</vt:lpstr>
      <vt:lpstr>距离计算</vt:lpstr>
      <vt:lpstr>距离计算</vt:lpstr>
      <vt:lpstr>距离计算</vt:lpstr>
      <vt:lpstr>本节目录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原型聚类</vt:lpstr>
      <vt:lpstr>本节目录</vt:lpstr>
      <vt:lpstr>密度聚类</vt:lpstr>
      <vt:lpstr>密度聚类</vt:lpstr>
      <vt:lpstr>密度聚类</vt:lpstr>
      <vt:lpstr>密度聚类</vt:lpstr>
      <vt:lpstr>密度聚类</vt:lpstr>
      <vt:lpstr>密度聚类</vt:lpstr>
      <vt:lpstr>密度聚类</vt:lpstr>
      <vt:lpstr>密度聚类</vt:lpstr>
      <vt:lpstr>密度聚类</vt:lpstr>
      <vt:lpstr>密度聚类</vt:lpstr>
      <vt:lpstr>密度聚类</vt:lpstr>
      <vt:lpstr>密度聚类</vt:lpstr>
      <vt:lpstr>本节目录</vt:lpstr>
      <vt:lpstr>层次聚类</vt:lpstr>
      <vt:lpstr>密度聚类</vt:lpstr>
      <vt:lpstr>密度聚类</vt:lpstr>
      <vt:lpstr>密度聚类</vt:lpstr>
      <vt:lpstr>密度聚类</vt:lpstr>
      <vt:lpstr>总结</vt:lpstr>
      <vt:lpstr>作业题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lcl</dc:creator>
  <cp:lastModifiedBy>lcl</cp:lastModifiedBy>
  <cp:revision>1213</cp:revision>
  <dcterms:created xsi:type="dcterms:W3CDTF">2020-09-26T01:51:00Z</dcterms:created>
  <dcterms:modified xsi:type="dcterms:W3CDTF">2024-10-27T10:16:52Z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62BCE67F75284F7CA6B4AB831BA2F5D0</vt:lpwstr>
  </property>
  <property fmtid="{D5CDD505-2E9C-101B-9397-08002B2CF9AE}" pid="3" name="KSOProductBuildVer">
    <vt:lpwstr>2052-12.1.0.18608</vt:lpwstr>
  </property>
</Properties>
</file>